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4.xml.rels" ContentType="application/vnd.openxmlformats-package.relationships+xml"/>
  <Override PartName="/ppt/_rels/presentation.xml.rels" ContentType="application/vnd.openxmlformats-package.relationships+xml"/>
  <Override PartName="/ppt/slides/slide9.xml" ContentType="application/vnd.openxmlformats-officedocument.presentationml.slid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_rels/slide9.xml.rels" ContentType="application/vnd.openxmlformats-package.relationships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slides/_rels/slide3.xml.rels" ContentType="application/vnd.openxmlformats-package.relationships+xml"/>
  <Override PartName="/ppt/slides/_rels/slide4.xml.rels" ContentType="application/vnd.openxmlformats-package.relationships+xml"/>
  <Override PartName="/ppt/slides/_rels/slide5.xml.rels" ContentType="application/vnd.openxmlformats-package.relationships+xml"/>
  <Override PartName="/ppt/slides/_rels/slide6.xml.rels" ContentType="application/vnd.openxmlformats-package.relationships+xml"/>
  <Override PartName="/ppt/slides/_rels/slide7.xml.rels" ContentType="application/vnd.openxmlformats-package.relationships+xml"/>
  <Override PartName="/ppt/slides/_rels/slide8.xml.rels" ContentType="application/vnd.openxmlformats-package.relationships+xml"/>
  <Override PartName="/ppt/slides/_rels/slide10.xml.rels" ContentType="application/vnd.openxmlformats-package.relationships+xml"/>
  <Override PartName="/ppt/slides/_rels/slide11.xml.rels" ContentType="application/vnd.openxmlformats-package.relationships+xml"/>
  <Override PartName="/ppt/slides/_rels/slide12.xml.rels" ContentType="application/vnd.openxmlformats-package.relationships+xml"/>
  <Override PartName="/ppt/slides/_rels/slide13.xml.rels" ContentType="application/vnd.openxmlformats-package.relationships+xml"/>
  <Override PartName="/ppt/slides/_rels/slide14.xml.rels" ContentType="application/vnd.openxmlformats-package.relationships+xml"/>
  <Override PartName="/ppt/slides/_rels/slide15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69" r:id="rId17"/>
    <p:sldId id="270" r:id="rId18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Relationship Id="rId9" Type="http://schemas.openxmlformats.org/officeDocument/2006/relationships/slide" Target="slides/slide6.xml"/><Relationship Id="rId10" Type="http://schemas.openxmlformats.org/officeDocument/2006/relationships/slide" Target="slides/slide7.xml"/><Relationship Id="rId11" Type="http://schemas.openxmlformats.org/officeDocument/2006/relationships/slide" Target="slides/slide8.xml"/><Relationship Id="rId12" Type="http://schemas.openxmlformats.org/officeDocument/2006/relationships/slide" Target="slides/slide9.xml"/><Relationship Id="rId13" Type="http://schemas.openxmlformats.org/officeDocument/2006/relationships/slide" Target="slides/slide10.xml"/><Relationship Id="rId14" Type="http://schemas.openxmlformats.org/officeDocument/2006/relationships/slide" Target="slides/slide11.xml"/><Relationship Id="rId15" Type="http://schemas.openxmlformats.org/officeDocument/2006/relationships/slide" Target="slides/slide12.xml"/><Relationship Id="rId16" Type="http://schemas.openxmlformats.org/officeDocument/2006/relationships/slide" Target="slides/slide13.xml"/><Relationship Id="rId17" Type="http://schemas.openxmlformats.org/officeDocument/2006/relationships/slide" Target="slides/slide14.xml"/><Relationship Id="rId18" Type="http://schemas.openxmlformats.org/officeDocument/2006/relationships/slide" Target="slides/slide15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40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41" name="PlaceHolder 3"/>
          <p:cNvSpPr>
            <a:spLocks noGrp="1"/>
          </p:cNvSpPr>
          <p:nvPr>
            <p:ph type="body"/>
          </p:nvPr>
        </p:nvSpPr>
        <p:spPr>
          <a:xfrm>
            <a:off x="457200" y="4508280"/>
            <a:ext cx="822924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44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45" name="PlaceHolder 4"/>
          <p:cNvSpPr>
            <a:spLocks noGrp="1"/>
          </p:cNvSpPr>
          <p:nvPr>
            <p:ph type="body"/>
          </p:nvPr>
        </p:nvSpPr>
        <p:spPr>
          <a:xfrm>
            <a:off x="457200" y="4508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46" name="PlaceHolder 5"/>
          <p:cNvSpPr>
            <a:spLocks noGrp="1"/>
          </p:cNvSpPr>
          <p:nvPr>
            <p:ph type="body"/>
          </p:nvPr>
        </p:nvSpPr>
        <p:spPr>
          <a:xfrm>
            <a:off x="4674240" y="4508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48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49" name="PlaceHolder 3"/>
          <p:cNvSpPr>
            <a:spLocks noGrp="1"/>
          </p:cNvSpPr>
          <p:nvPr>
            <p:ph type="body"/>
          </p:nvPr>
        </p:nvSpPr>
        <p:spPr>
          <a:xfrm>
            <a:off x="3239640" y="2249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50" name="PlaceHolder 4"/>
          <p:cNvSpPr>
            <a:spLocks noGrp="1"/>
          </p:cNvSpPr>
          <p:nvPr>
            <p:ph type="body"/>
          </p:nvPr>
        </p:nvSpPr>
        <p:spPr>
          <a:xfrm>
            <a:off x="6022080" y="2249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51" name="PlaceHolder 5"/>
          <p:cNvSpPr>
            <a:spLocks noGrp="1"/>
          </p:cNvSpPr>
          <p:nvPr>
            <p:ph type="body"/>
          </p:nvPr>
        </p:nvSpPr>
        <p:spPr>
          <a:xfrm>
            <a:off x="457200" y="4508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52" name="PlaceHolder 6"/>
          <p:cNvSpPr>
            <a:spLocks noGrp="1"/>
          </p:cNvSpPr>
          <p:nvPr>
            <p:ph type="body"/>
          </p:nvPr>
        </p:nvSpPr>
        <p:spPr>
          <a:xfrm>
            <a:off x="3239640" y="4508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53" name="PlaceHolder 7"/>
          <p:cNvSpPr>
            <a:spLocks noGrp="1"/>
          </p:cNvSpPr>
          <p:nvPr>
            <p:ph type="body"/>
          </p:nvPr>
        </p:nvSpPr>
        <p:spPr>
          <a:xfrm>
            <a:off x="6022080" y="4508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73" name="PlaceHolder 2"/>
          <p:cNvSpPr>
            <a:spLocks noGrp="1"/>
          </p:cNvSpPr>
          <p:nvPr>
            <p:ph type="subTitle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75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77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43246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78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43246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PlaceHolder 1"/>
          <p:cNvSpPr>
            <a:spLocks noGrp="1"/>
          </p:cNvSpPr>
          <p:nvPr>
            <p:ph type="subTitle"/>
          </p:nvPr>
        </p:nvSpPr>
        <p:spPr>
          <a:xfrm>
            <a:off x="457200" y="1143000"/>
            <a:ext cx="8229240" cy="49442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82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83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43246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84" name="PlaceHolder 4"/>
          <p:cNvSpPr>
            <a:spLocks noGrp="1"/>
          </p:cNvSpPr>
          <p:nvPr>
            <p:ph type="body"/>
          </p:nvPr>
        </p:nvSpPr>
        <p:spPr>
          <a:xfrm>
            <a:off x="457200" y="4508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subTitle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86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43246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87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88" name="PlaceHolder 4"/>
          <p:cNvSpPr>
            <a:spLocks noGrp="1"/>
          </p:cNvSpPr>
          <p:nvPr>
            <p:ph type="body"/>
          </p:nvPr>
        </p:nvSpPr>
        <p:spPr>
          <a:xfrm>
            <a:off x="4674240" y="4508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90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91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92" name="PlaceHolder 4"/>
          <p:cNvSpPr>
            <a:spLocks noGrp="1"/>
          </p:cNvSpPr>
          <p:nvPr>
            <p:ph type="body"/>
          </p:nvPr>
        </p:nvSpPr>
        <p:spPr>
          <a:xfrm>
            <a:off x="457200" y="4508280"/>
            <a:ext cx="822924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94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95" name="PlaceHolder 3"/>
          <p:cNvSpPr>
            <a:spLocks noGrp="1"/>
          </p:cNvSpPr>
          <p:nvPr>
            <p:ph type="body"/>
          </p:nvPr>
        </p:nvSpPr>
        <p:spPr>
          <a:xfrm>
            <a:off x="457200" y="4508280"/>
            <a:ext cx="822924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97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98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99" name="PlaceHolder 4"/>
          <p:cNvSpPr>
            <a:spLocks noGrp="1"/>
          </p:cNvSpPr>
          <p:nvPr>
            <p:ph type="body"/>
          </p:nvPr>
        </p:nvSpPr>
        <p:spPr>
          <a:xfrm>
            <a:off x="457200" y="4508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100" name="PlaceHolder 5"/>
          <p:cNvSpPr>
            <a:spLocks noGrp="1"/>
          </p:cNvSpPr>
          <p:nvPr>
            <p:ph type="body"/>
          </p:nvPr>
        </p:nvSpPr>
        <p:spPr>
          <a:xfrm>
            <a:off x="4674240" y="4508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102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103" name="PlaceHolder 3"/>
          <p:cNvSpPr>
            <a:spLocks noGrp="1"/>
          </p:cNvSpPr>
          <p:nvPr>
            <p:ph type="body"/>
          </p:nvPr>
        </p:nvSpPr>
        <p:spPr>
          <a:xfrm>
            <a:off x="3239640" y="2249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104" name="PlaceHolder 4"/>
          <p:cNvSpPr>
            <a:spLocks noGrp="1"/>
          </p:cNvSpPr>
          <p:nvPr>
            <p:ph type="body"/>
          </p:nvPr>
        </p:nvSpPr>
        <p:spPr>
          <a:xfrm>
            <a:off x="6022080" y="2249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105" name="PlaceHolder 5"/>
          <p:cNvSpPr>
            <a:spLocks noGrp="1"/>
          </p:cNvSpPr>
          <p:nvPr>
            <p:ph type="body"/>
          </p:nvPr>
        </p:nvSpPr>
        <p:spPr>
          <a:xfrm>
            <a:off x="457200" y="4508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106" name="PlaceHolder 6"/>
          <p:cNvSpPr>
            <a:spLocks noGrp="1"/>
          </p:cNvSpPr>
          <p:nvPr>
            <p:ph type="body"/>
          </p:nvPr>
        </p:nvSpPr>
        <p:spPr>
          <a:xfrm>
            <a:off x="3239640" y="4508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107" name="PlaceHolder 7"/>
          <p:cNvSpPr>
            <a:spLocks noGrp="1"/>
          </p:cNvSpPr>
          <p:nvPr>
            <p:ph type="body"/>
          </p:nvPr>
        </p:nvSpPr>
        <p:spPr>
          <a:xfrm>
            <a:off x="6022080" y="4508280"/>
            <a:ext cx="26496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21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43246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43246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subTitle"/>
          </p:nvPr>
        </p:nvSpPr>
        <p:spPr>
          <a:xfrm>
            <a:off x="457200" y="1143000"/>
            <a:ext cx="8229240" cy="49442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ru-R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43246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30" name="PlaceHolder 4"/>
          <p:cNvSpPr>
            <a:spLocks noGrp="1"/>
          </p:cNvSpPr>
          <p:nvPr>
            <p:ph type="body"/>
          </p:nvPr>
        </p:nvSpPr>
        <p:spPr>
          <a:xfrm>
            <a:off x="457200" y="4508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43246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4674240" y="4508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0" rIns="0" tIns="0" bIns="0" anchor="ctr"/>
          <a:p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 type="body"/>
          </p:nvPr>
        </p:nvSpPr>
        <p:spPr>
          <a:xfrm>
            <a:off x="45720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37" name="PlaceHolder 3"/>
          <p:cNvSpPr>
            <a:spLocks noGrp="1"/>
          </p:cNvSpPr>
          <p:nvPr>
            <p:ph type="body"/>
          </p:nvPr>
        </p:nvSpPr>
        <p:spPr>
          <a:xfrm>
            <a:off x="4674240" y="2249280"/>
            <a:ext cx="401580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38" name="PlaceHolder 4"/>
          <p:cNvSpPr>
            <a:spLocks noGrp="1"/>
          </p:cNvSpPr>
          <p:nvPr>
            <p:ph type="body"/>
          </p:nvPr>
        </p:nvSpPr>
        <p:spPr>
          <a:xfrm>
            <a:off x="457200" y="4508280"/>
            <a:ext cx="8229240" cy="20628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/>
          <p:cNvSpPr/>
          <p:nvPr/>
        </p:nvSpPr>
        <p:spPr>
          <a:xfrm>
            <a:off x="0" y="366840"/>
            <a:ext cx="9143640" cy="8388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" name="CustomShape 2"/>
          <p:cNvSpPr/>
          <p:nvPr/>
        </p:nvSpPr>
        <p:spPr>
          <a:xfrm>
            <a:off x="0" y="0"/>
            <a:ext cx="9143640" cy="310320"/>
          </a:xfrm>
          <a:prstGeom prst="rect">
            <a:avLst/>
          </a:prstGeom>
          <a:solidFill>
            <a:schemeClr val="tx2">
              <a:alpha val="100000"/>
            </a:scheme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2" name="CustomShape 3"/>
          <p:cNvSpPr/>
          <p:nvPr/>
        </p:nvSpPr>
        <p:spPr>
          <a:xfrm>
            <a:off x="0" y="308160"/>
            <a:ext cx="9143640" cy="9108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3" name="CustomShape 4"/>
          <p:cNvSpPr/>
          <p:nvPr/>
        </p:nvSpPr>
        <p:spPr>
          <a:xfrm flipV="1">
            <a:off x="5410080" y="269640"/>
            <a:ext cx="3733560" cy="9072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4" name="CustomShape 5"/>
          <p:cNvSpPr/>
          <p:nvPr/>
        </p:nvSpPr>
        <p:spPr>
          <a:xfrm flipV="1">
            <a:off x="5410080" y="259920"/>
            <a:ext cx="3733560" cy="17964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5" name="CustomShape 6"/>
          <p:cNvSpPr/>
          <p:nvPr/>
        </p:nvSpPr>
        <p:spPr>
          <a:xfrm>
            <a:off x="5407200" y="497520"/>
            <a:ext cx="3062880" cy="27000"/>
          </a:xfrm>
          <a:prstGeom prst="roundRect">
            <a:avLst>
              <a:gd name="adj" fmla="val 16667"/>
            </a:avLst>
          </a:prstGeom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" name="CustomShape 7"/>
          <p:cNvSpPr/>
          <p:nvPr/>
        </p:nvSpPr>
        <p:spPr>
          <a:xfrm>
            <a:off x="7373520" y="588960"/>
            <a:ext cx="1599840" cy="36360"/>
          </a:xfrm>
          <a:prstGeom prst="roundRect">
            <a:avLst>
              <a:gd name="adj" fmla="val 16667"/>
            </a:avLst>
          </a:prstGeom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7" name="CustomShape 8"/>
          <p:cNvSpPr/>
          <p:nvPr/>
        </p:nvSpPr>
        <p:spPr>
          <a:xfrm>
            <a:off x="9084960" y="-2160"/>
            <a:ext cx="57240" cy="621360"/>
          </a:xfrm>
          <a:prstGeom prst="rect">
            <a:avLst/>
          </a:prstGeom>
          <a:solidFill>
            <a:srgbClr val="ffffff">
              <a:alpha val="66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8" name="CustomShape 9"/>
          <p:cNvSpPr/>
          <p:nvPr/>
        </p:nvSpPr>
        <p:spPr>
          <a:xfrm>
            <a:off x="9044640" y="-2160"/>
            <a:ext cx="27000" cy="621360"/>
          </a:xfrm>
          <a:prstGeom prst="rect">
            <a:avLst/>
          </a:prstGeom>
          <a:solidFill>
            <a:srgbClr val="ffffff">
              <a:alpha val="66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9" name="CustomShape 10"/>
          <p:cNvSpPr/>
          <p:nvPr/>
        </p:nvSpPr>
        <p:spPr>
          <a:xfrm>
            <a:off x="9025560" y="-2160"/>
            <a:ext cx="8640" cy="621360"/>
          </a:xfrm>
          <a:prstGeom prst="rect">
            <a:avLst/>
          </a:prstGeom>
          <a:solidFill>
            <a:srgbClr val="ffffff">
              <a:alpha val="60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0" name="CustomShape 11"/>
          <p:cNvSpPr/>
          <p:nvPr/>
        </p:nvSpPr>
        <p:spPr>
          <a:xfrm>
            <a:off x="8975520" y="-2160"/>
            <a:ext cx="27000" cy="621360"/>
          </a:xfrm>
          <a:prstGeom prst="rect">
            <a:avLst/>
          </a:prstGeom>
          <a:solidFill>
            <a:srgbClr val="ffffff">
              <a:alpha val="40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1" name="CustomShape 12"/>
          <p:cNvSpPr/>
          <p:nvPr/>
        </p:nvSpPr>
        <p:spPr>
          <a:xfrm>
            <a:off x="8915760" y="360"/>
            <a:ext cx="54360" cy="585000"/>
          </a:xfrm>
          <a:prstGeom prst="rect">
            <a:avLst/>
          </a:prstGeom>
          <a:solidFill>
            <a:srgbClr val="ffffff">
              <a:alpha val="20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2" name="CustomShape 13"/>
          <p:cNvSpPr/>
          <p:nvPr/>
        </p:nvSpPr>
        <p:spPr>
          <a:xfrm>
            <a:off x="8873640" y="360"/>
            <a:ext cx="8640" cy="585000"/>
          </a:xfrm>
          <a:prstGeom prst="rect">
            <a:avLst/>
          </a:prstGeom>
          <a:solidFill>
            <a:srgbClr val="ffffff">
              <a:alpha val="31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13" name="PlaceHolder 14"/>
          <p:cNvSpPr>
            <a:spLocks noGrp="1"/>
          </p:cNvSpPr>
          <p:nvPr>
            <p:ph type="dt"/>
          </p:nvPr>
        </p:nvSpPr>
        <p:spPr>
          <a:xfrm>
            <a:off x="6586560" y="612720"/>
            <a:ext cx="956880" cy="456840"/>
          </a:xfrm>
          <a:prstGeom prst="rect">
            <a:avLst/>
          </a:prstGeom>
        </p:spPr>
        <p:txBody>
          <a:bodyPr lIns="90000" rIns="90000" tIns="45000" bIns="45000"/>
          <a:p>
            <a:pPr>
              <a:lnSpc>
                <a:spcPct val="100000"/>
              </a:lnSpc>
            </a:pPr>
            <a:fld id="{46F3803E-A20F-41DC-8EB6-196730F368F8}" type="datetime">
              <a:rPr b="0" lang="ru-RU" sz="800" spc="-1" strike="noStrike">
                <a:solidFill>
                  <a:srgbClr val="438086"/>
                </a:solidFill>
                <a:latin typeface="Georgia"/>
              </a:rPr>
              <a:t>21.1.21</a:t>
            </a:fld>
            <a:endParaRPr b="0" lang="ru-RU" sz="800" spc="-1" strike="noStrike">
              <a:latin typeface="Times New Roman"/>
            </a:endParaRPr>
          </a:p>
        </p:txBody>
      </p:sp>
      <p:sp>
        <p:nvSpPr>
          <p:cNvPr id="14" name="PlaceHolder 15"/>
          <p:cNvSpPr>
            <a:spLocks noGrp="1"/>
          </p:cNvSpPr>
          <p:nvPr>
            <p:ph type="ftr"/>
          </p:nvPr>
        </p:nvSpPr>
        <p:spPr>
          <a:xfrm>
            <a:off x="5257800" y="612720"/>
            <a:ext cx="1325520" cy="456840"/>
          </a:xfrm>
          <a:prstGeom prst="rect">
            <a:avLst/>
          </a:prstGeom>
        </p:spPr>
        <p:txBody>
          <a:bodyPr lIns="90000" rIns="90000" tIns="45000" bIns="45000"/>
          <a:p>
            <a:endParaRPr b="0" lang="ru-RU" sz="2400" spc="-1" strike="noStrike">
              <a:latin typeface="Times New Roman"/>
            </a:endParaRPr>
          </a:p>
        </p:txBody>
      </p:sp>
      <p:sp>
        <p:nvSpPr>
          <p:cNvPr id="15" name="PlaceHolder 16"/>
          <p:cNvSpPr>
            <a:spLocks noGrp="1"/>
          </p:cNvSpPr>
          <p:nvPr>
            <p:ph type="sldNum"/>
          </p:nvPr>
        </p:nvSpPr>
        <p:spPr>
          <a:xfrm>
            <a:off x="8174880" y="2160"/>
            <a:ext cx="761760" cy="365400"/>
          </a:xfrm>
          <a:prstGeom prst="rect">
            <a:avLst/>
          </a:prstGeom>
        </p:spPr>
        <p:txBody>
          <a:bodyPr lIns="90000" rIns="90000" tIns="45000" bIns="45000" anchor="b"/>
          <a:p>
            <a:pPr algn="r">
              <a:lnSpc>
                <a:spcPct val="100000"/>
              </a:lnSpc>
            </a:pPr>
            <a:fld id="{6D76864D-0DC7-4AA7-94BE-1BCFDC0375F6}" type="slidenum">
              <a:rPr b="0" lang="ru-RU" sz="1800" spc="-1" strike="noStrike">
                <a:solidFill>
                  <a:srgbClr val="ffffff"/>
                </a:solidFill>
                <a:latin typeface="Georgia"/>
              </a:rPr>
              <a:t>&lt;номер&gt;</a:t>
            </a:fld>
            <a:endParaRPr b="0" lang="ru-RU" sz="1800" spc="-1" strike="noStrike">
              <a:latin typeface="Times New Roman"/>
            </a:endParaRPr>
          </a:p>
        </p:txBody>
      </p:sp>
      <p:sp>
        <p:nvSpPr>
          <p:cNvPr id="16" name="PlaceHolder 17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/>
          <a:p>
            <a:r>
              <a:rPr b="0" lang="ru-RU" sz="1800" spc="-1" strike="noStrike">
                <a:solidFill>
                  <a:srgbClr val="000000"/>
                </a:solidFill>
                <a:latin typeface="Georgia"/>
              </a:rPr>
              <a:t>Для правки текста заглавия щёлкните мышью</a:t>
            </a:r>
            <a:endParaRPr b="0" lang="ru-RU" sz="18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17" name="PlaceHolder 18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800" spc="-1" strike="noStrike">
                <a:solidFill>
                  <a:srgbClr val="000000"/>
                </a:solidFill>
                <a:latin typeface="Georgia"/>
              </a:rPr>
              <a:t>Для правки структуры щёлкните мышью</a:t>
            </a:r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400" spc="-1" strike="noStrike">
                <a:solidFill>
                  <a:srgbClr val="53548a"/>
                </a:solidFill>
                <a:latin typeface="Georgia"/>
              </a:rPr>
              <a:t>Второй уровень структуры</a:t>
            </a:r>
            <a:endParaRPr b="0" lang="ru-RU" sz="2400" spc="-1" strike="noStrike">
              <a:solidFill>
                <a:srgbClr val="53548a"/>
              </a:solidFill>
              <a:latin typeface="Georgia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200" spc="-1" strike="noStrike">
                <a:solidFill>
                  <a:srgbClr val="53548a"/>
                </a:solidFill>
                <a:latin typeface="Georgia"/>
              </a:rPr>
              <a:t>Третий уровень структуры</a:t>
            </a:r>
            <a:endParaRPr b="0" lang="ru-RU" sz="2200" spc="-1" strike="noStrike">
              <a:solidFill>
                <a:srgbClr val="53548a"/>
              </a:solidFill>
              <a:latin typeface="Georgia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000" spc="-1" strike="noStrike">
                <a:solidFill>
                  <a:srgbClr val="a04da3"/>
                </a:solidFill>
                <a:latin typeface="Georgia"/>
              </a:rPr>
              <a:t>Четвёртый уровень структуры</a:t>
            </a:r>
            <a:endParaRPr b="0" lang="ru-RU" sz="2000" spc="-1" strike="noStrike">
              <a:solidFill>
                <a:srgbClr val="a04da3"/>
              </a:solidFill>
              <a:latin typeface="Georgia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a04da3"/>
                </a:solidFill>
                <a:latin typeface="Georgia"/>
              </a:rPr>
              <a:t>Пятый уровень структуры</a:t>
            </a:r>
            <a:endParaRPr b="0" lang="ru-RU" sz="2000" spc="-1" strike="noStrike">
              <a:solidFill>
                <a:srgbClr val="a04da3"/>
              </a:solidFill>
              <a:latin typeface="Georgia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a04da3"/>
                </a:solidFill>
                <a:latin typeface="Georgia"/>
              </a:rPr>
              <a:t>Шестой уровень структуры</a:t>
            </a:r>
            <a:endParaRPr b="0" lang="ru-RU" sz="2000" spc="-1" strike="noStrike">
              <a:solidFill>
                <a:srgbClr val="a04da3"/>
              </a:solidFill>
              <a:latin typeface="Georgia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a04da3"/>
                </a:solidFill>
                <a:latin typeface="Georgia"/>
              </a:rPr>
              <a:t>Седьмой уровень структуры</a:t>
            </a:r>
            <a:endParaRPr b="0" lang="ru-RU" sz="2000" spc="-1" strike="noStrike">
              <a:solidFill>
                <a:srgbClr val="a04da3"/>
              </a:solidFill>
              <a:latin typeface="Georgia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CustomShape 1"/>
          <p:cNvSpPr/>
          <p:nvPr/>
        </p:nvSpPr>
        <p:spPr>
          <a:xfrm>
            <a:off x="0" y="366840"/>
            <a:ext cx="9143640" cy="8388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55" name="CustomShape 2"/>
          <p:cNvSpPr/>
          <p:nvPr/>
        </p:nvSpPr>
        <p:spPr>
          <a:xfrm>
            <a:off x="0" y="0"/>
            <a:ext cx="9143640" cy="310320"/>
          </a:xfrm>
          <a:prstGeom prst="rect">
            <a:avLst/>
          </a:prstGeom>
          <a:solidFill>
            <a:schemeClr val="tx2">
              <a:alpha val="100000"/>
            </a:scheme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56" name="CustomShape 3"/>
          <p:cNvSpPr/>
          <p:nvPr/>
        </p:nvSpPr>
        <p:spPr>
          <a:xfrm>
            <a:off x="0" y="308160"/>
            <a:ext cx="9143640" cy="9108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57" name="CustomShape 4"/>
          <p:cNvSpPr/>
          <p:nvPr/>
        </p:nvSpPr>
        <p:spPr>
          <a:xfrm flipV="1">
            <a:off x="5410080" y="269640"/>
            <a:ext cx="3733560" cy="9072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58" name="CustomShape 5"/>
          <p:cNvSpPr/>
          <p:nvPr/>
        </p:nvSpPr>
        <p:spPr>
          <a:xfrm flipV="1">
            <a:off x="5410080" y="259920"/>
            <a:ext cx="3733560" cy="17964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59" name="CustomShape 6"/>
          <p:cNvSpPr/>
          <p:nvPr/>
        </p:nvSpPr>
        <p:spPr>
          <a:xfrm>
            <a:off x="5407200" y="497520"/>
            <a:ext cx="3062880" cy="27000"/>
          </a:xfrm>
          <a:prstGeom prst="roundRect">
            <a:avLst>
              <a:gd name="adj" fmla="val 16667"/>
            </a:avLst>
          </a:prstGeom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0" name="CustomShape 7"/>
          <p:cNvSpPr/>
          <p:nvPr/>
        </p:nvSpPr>
        <p:spPr>
          <a:xfrm>
            <a:off x="7373520" y="588960"/>
            <a:ext cx="1599840" cy="36360"/>
          </a:xfrm>
          <a:prstGeom prst="roundRect">
            <a:avLst>
              <a:gd name="adj" fmla="val 16667"/>
            </a:avLst>
          </a:prstGeom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1" name="CustomShape 8"/>
          <p:cNvSpPr/>
          <p:nvPr/>
        </p:nvSpPr>
        <p:spPr>
          <a:xfrm>
            <a:off x="9084960" y="-2160"/>
            <a:ext cx="57240" cy="621360"/>
          </a:xfrm>
          <a:prstGeom prst="rect">
            <a:avLst/>
          </a:prstGeom>
          <a:solidFill>
            <a:srgbClr val="ffffff">
              <a:alpha val="66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2" name="CustomShape 9"/>
          <p:cNvSpPr/>
          <p:nvPr/>
        </p:nvSpPr>
        <p:spPr>
          <a:xfrm>
            <a:off x="9044640" y="-2160"/>
            <a:ext cx="27000" cy="621360"/>
          </a:xfrm>
          <a:prstGeom prst="rect">
            <a:avLst/>
          </a:prstGeom>
          <a:solidFill>
            <a:srgbClr val="ffffff">
              <a:alpha val="66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3" name="CustomShape 10"/>
          <p:cNvSpPr/>
          <p:nvPr/>
        </p:nvSpPr>
        <p:spPr>
          <a:xfrm>
            <a:off x="9025560" y="-2160"/>
            <a:ext cx="8640" cy="621360"/>
          </a:xfrm>
          <a:prstGeom prst="rect">
            <a:avLst/>
          </a:prstGeom>
          <a:solidFill>
            <a:srgbClr val="ffffff">
              <a:alpha val="60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4" name="CustomShape 11"/>
          <p:cNvSpPr/>
          <p:nvPr/>
        </p:nvSpPr>
        <p:spPr>
          <a:xfrm>
            <a:off x="8975520" y="-2160"/>
            <a:ext cx="27000" cy="621360"/>
          </a:xfrm>
          <a:prstGeom prst="rect">
            <a:avLst/>
          </a:prstGeom>
          <a:solidFill>
            <a:srgbClr val="ffffff">
              <a:alpha val="40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5" name="CustomShape 12"/>
          <p:cNvSpPr/>
          <p:nvPr/>
        </p:nvSpPr>
        <p:spPr>
          <a:xfrm>
            <a:off x="8915760" y="360"/>
            <a:ext cx="54360" cy="585000"/>
          </a:xfrm>
          <a:prstGeom prst="rect">
            <a:avLst/>
          </a:prstGeom>
          <a:solidFill>
            <a:srgbClr val="ffffff">
              <a:alpha val="20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6" name="CustomShape 13"/>
          <p:cNvSpPr/>
          <p:nvPr/>
        </p:nvSpPr>
        <p:spPr>
          <a:xfrm>
            <a:off x="8873640" y="360"/>
            <a:ext cx="8640" cy="585000"/>
          </a:xfrm>
          <a:prstGeom prst="rect">
            <a:avLst/>
          </a:prstGeom>
          <a:solidFill>
            <a:srgbClr val="ffffff">
              <a:alpha val="31000"/>
            </a:srgbClr>
          </a:solidFill>
          <a:ln w="50760">
            <a:noFill/>
          </a:ln>
          <a:effectLst>
            <a:outerShdw blurRad="51500" dir="5400000" dist="25400" rotWithShape="0">
              <a:srgbClr val="000000">
                <a:alpha val="40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/>
        </p:style>
      </p:sp>
      <p:sp>
        <p:nvSpPr>
          <p:cNvPr id="67" name="PlaceHolder 14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240" cy="1066320"/>
          </a:xfrm>
          <a:prstGeom prst="rect">
            <a:avLst/>
          </a:prstGeom>
        </p:spPr>
        <p:txBody>
          <a:bodyPr lIns="90000" rIns="90000" tIns="45000" bIns="45000" anchor="ctr"/>
          <a:p>
            <a:pPr>
              <a:lnSpc>
                <a:spcPct val="100000"/>
              </a:lnSpc>
            </a:pPr>
            <a:r>
              <a:rPr b="0" lang="ru-RU" sz="4000" spc="-1" strike="noStrike">
                <a:solidFill>
                  <a:srgbClr val="424456"/>
                </a:solidFill>
                <a:latin typeface="Trebuchet MS"/>
              </a:rPr>
              <a:t>Образец заголовка</a:t>
            </a:r>
            <a:endParaRPr b="0" lang="ru-RU" sz="4000" spc="-1" strike="noStrike">
              <a:solidFill>
                <a:srgbClr val="000000"/>
              </a:solidFill>
              <a:latin typeface="Georgia"/>
            </a:endParaRPr>
          </a:p>
        </p:txBody>
      </p:sp>
      <p:sp>
        <p:nvSpPr>
          <p:cNvPr id="68" name="PlaceHolder 15"/>
          <p:cNvSpPr>
            <a:spLocks noGrp="1"/>
          </p:cNvSpPr>
          <p:nvPr>
            <p:ph type="body"/>
          </p:nvPr>
        </p:nvSpPr>
        <p:spPr>
          <a:xfrm>
            <a:off x="457200" y="2249280"/>
            <a:ext cx="8229240" cy="4324680"/>
          </a:xfrm>
          <a:prstGeom prst="rect">
            <a:avLst/>
          </a:prstGeom>
        </p:spPr>
        <p:txBody>
          <a:bodyPr lIns="90000" rIns="90000" tIns="45000" bIns="45000"/>
          <a:p>
            <a:pPr marL="365760" indent="-255600">
              <a:lnSpc>
                <a:spcPct val="100000"/>
              </a:lnSpc>
              <a:spcBef>
                <a:spcPts val="300"/>
              </a:spcBef>
              <a:buClr>
                <a:srgbClr val="a04da3"/>
              </a:buClr>
              <a:buFont typeface="Georgia"/>
              <a:buChar char="•"/>
            </a:pPr>
            <a:r>
              <a:rPr b="0" lang="ru-RU" sz="2800" spc="-1" strike="noStrike">
                <a:solidFill>
                  <a:srgbClr val="000000"/>
                </a:solidFill>
                <a:latin typeface="Georgia"/>
              </a:rPr>
              <a:t>Образец текста</a:t>
            </a:r>
            <a:endParaRPr b="0" lang="ru-RU" sz="2800" spc="-1" strike="noStrike">
              <a:solidFill>
                <a:srgbClr val="000000"/>
              </a:solidFill>
              <a:latin typeface="Georgia"/>
            </a:endParaRPr>
          </a:p>
          <a:p>
            <a:pPr lvl="1" marL="658440" indent="-246600">
              <a:lnSpc>
                <a:spcPct val="100000"/>
              </a:lnSpc>
              <a:spcBef>
                <a:spcPts val="300"/>
              </a:spcBef>
              <a:buClr>
                <a:srgbClr val="438086"/>
              </a:buClr>
              <a:buFont typeface="Georgia"/>
              <a:buChar char="▫"/>
            </a:pPr>
            <a:r>
              <a:rPr b="0" lang="ru-RU" sz="2600" spc="-1" strike="noStrike">
                <a:solidFill>
                  <a:srgbClr val="438086"/>
                </a:solidFill>
                <a:latin typeface="Georgia"/>
              </a:rPr>
              <a:t>Второй уровень</a:t>
            </a:r>
            <a:endParaRPr b="0" lang="ru-RU" sz="2600" spc="-1" strike="noStrike">
              <a:solidFill>
                <a:srgbClr val="53548a"/>
              </a:solidFill>
              <a:latin typeface="Georgia"/>
            </a:endParaRPr>
          </a:p>
          <a:p>
            <a:pPr lvl="2" marL="923400" indent="-219240">
              <a:lnSpc>
                <a:spcPct val="100000"/>
              </a:lnSpc>
              <a:spcBef>
                <a:spcPts val="300"/>
              </a:spcBef>
              <a:buClr>
                <a:srgbClr val="53548a"/>
              </a:buClr>
              <a:buFont typeface="Wingdings 2" charset="2"/>
              <a:buChar char=""/>
            </a:pPr>
            <a:r>
              <a:rPr b="0" lang="ru-RU" sz="2400" spc="-1" strike="noStrike">
                <a:solidFill>
                  <a:srgbClr val="53548a"/>
                </a:solidFill>
                <a:latin typeface="Georgia"/>
              </a:rPr>
              <a:t>Третий уровень</a:t>
            </a:r>
            <a:endParaRPr b="0" lang="ru-RU" sz="2400" spc="-1" strike="noStrike">
              <a:solidFill>
                <a:srgbClr val="53548a"/>
              </a:solidFill>
              <a:latin typeface="Georgia"/>
            </a:endParaRPr>
          </a:p>
          <a:p>
            <a:pPr lvl="3" marL="1179720" indent="-200880">
              <a:lnSpc>
                <a:spcPct val="100000"/>
              </a:lnSpc>
              <a:spcBef>
                <a:spcPts val="300"/>
              </a:spcBef>
              <a:buClr>
                <a:srgbClr val="53548a"/>
              </a:buClr>
              <a:buFont typeface="Wingdings 2" charset="2"/>
              <a:buChar char=""/>
            </a:pPr>
            <a:r>
              <a:rPr b="0" lang="ru-RU" sz="2200" spc="-1" strike="noStrike">
                <a:solidFill>
                  <a:srgbClr val="53548a"/>
                </a:solidFill>
                <a:latin typeface="Georgia"/>
              </a:rPr>
              <a:t>Четвертый уровень</a:t>
            </a:r>
            <a:endParaRPr b="0" lang="ru-RU" sz="2200" spc="-1" strike="noStrike">
              <a:solidFill>
                <a:srgbClr val="a04da3"/>
              </a:solidFill>
              <a:latin typeface="Georgia"/>
            </a:endParaRPr>
          </a:p>
          <a:p>
            <a:pPr lvl="4" marL="1389960" indent="-182520">
              <a:lnSpc>
                <a:spcPct val="100000"/>
              </a:lnSpc>
              <a:spcBef>
                <a:spcPts val="300"/>
              </a:spcBef>
              <a:buClr>
                <a:srgbClr val="a04da3"/>
              </a:buClr>
              <a:buFont typeface="Georgia"/>
              <a:buChar char="▫"/>
            </a:pPr>
            <a:r>
              <a:rPr b="0" lang="ru-RU" sz="2000" spc="-1" strike="noStrike">
                <a:solidFill>
                  <a:srgbClr val="a04da3"/>
                </a:solidFill>
                <a:latin typeface="Georgia"/>
              </a:rPr>
              <a:t>Пятый уровень</a:t>
            </a:r>
            <a:endParaRPr b="0" lang="ru-RU" sz="2000" spc="-1" strike="noStrike">
              <a:solidFill>
                <a:srgbClr val="a04da3"/>
              </a:solidFill>
              <a:latin typeface="Georgia"/>
            </a:endParaRPr>
          </a:p>
        </p:txBody>
      </p:sp>
      <p:sp>
        <p:nvSpPr>
          <p:cNvPr id="69" name="PlaceHolder 16"/>
          <p:cNvSpPr>
            <a:spLocks noGrp="1"/>
          </p:cNvSpPr>
          <p:nvPr>
            <p:ph type="dt"/>
          </p:nvPr>
        </p:nvSpPr>
        <p:spPr>
          <a:xfrm>
            <a:off x="6586560" y="612720"/>
            <a:ext cx="956880" cy="456840"/>
          </a:xfrm>
          <a:prstGeom prst="rect">
            <a:avLst/>
          </a:prstGeom>
        </p:spPr>
        <p:txBody>
          <a:bodyPr lIns="90000" rIns="90000" tIns="45000" bIns="45000"/>
          <a:p>
            <a:pPr>
              <a:lnSpc>
                <a:spcPct val="100000"/>
              </a:lnSpc>
            </a:pPr>
            <a:fld id="{D2D4C7A9-6ED5-4019-BF78-B87A3248A9F1}" type="datetime">
              <a:rPr b="0" lang="ru-RU" sz="800" spc="-1" strike="noStrike">
                <a:solidFill>
                  <a:srgbClr val="438086"/>
                </a:solidFill>
                <a:latin typeface="Georgia"/>
              </a:rPr>
              <a:t>21.1.21</a:t>
            </a:fld>
            <a:endParaRPr b="0" lang="ru-RU" sz="800" spc="-1" strike="noStrike">
              <a:latin typeface="Times New Roman"/>
            </a:endParaRPr>
          </a:p>
        </p:txBody>
      </p:sp>
      <p:sp>
        <p:nvSpPr>
          <p:cNvPr id="70" name="PlaceHolder 17"/>
          <p:cNvSpPr>
            <a:spLocks noGrp="1"/>
          </p:cNvSpPr>
          <p:nvPr>
            <p:ph type="ftr"/>
          </p:nvPr>
        </p:nvSpPr>
        <p:spPr>
          <a:xfrm>
            <a:off x="5257800" y="612720"/>
            <a:ext cx="1325520" cy="456840"/>
          </a:xfrm>
          <a:prstGeom prst="rect">
            <a:avLst/>
          </a:prstGeom>
        </p:spPr>
        <p:txBody>
          <a:bodyPr lIns="90000" rIns="90000" tIns="45000" bIns="45000"/>
          <a:p>
            <a:endParaRPr b="0" lang="ru-RU" sz="2400" spc="-1" strike="noStrike">
              <a:latin typeface="Times New Roman"/>
            </a:endParaRPr>
          </a:p>
        </p:txBody>
      </p:sp>
      <p:sp>
        <p:nvSpPr>
          <p:cNvPr id="71" name="PlaceHolder 18"/>
          <p:cNvSpPr>
            <a:spLocks noGrp="1"/>
          </p:cNvSpPr>
          <p:nvPr>
            <p:ph type="sldNum"/>
          </p:nvPr>
        </p:nvSpPr>
        <p:spPr>
          <a:xfrm>
            <a:off x="8174880" y="2160"/>
            <a:ext cx="761760" cy="365400"/>
          </a:xfrm>
          <a:prstGeom prst="rect">
            <a:avLst/>
          </a:prstGeom>
        </p:spPr>
        <p:txBody>
          <a:bodyPr lIns="90000" rIns="90000" tIns="45000" bIns="45000" anchor="b"/>
          <a:p>
            <a:pPr algn="r">
              <a:lnSpc>
                <a:spcPct val="100000"/>
              </a:lnSpc>
            </a:pPr>
            <a:fld id="{4B60A5D7-A2F2-4F53-8B16-0096F9BB8B38}" type="slidenum">
              <a:rPr b="0" lang="ru-RU" sz="1800" spc="-1" strike="noStrike">
                <a:solidFill>
                  <a:srgbClr val="ffffff"/>
                </a:solidFill>
                <a:latin typeface="Georgia"/>
              </a:rPr>
              <a:t>&lt;номер&gt;</a:t>
            </a:fld>
            <a:endParaRPr b="0" lang="ru-RU" sz="18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CustomShape 1"/>
          <p:cNvSpPr/>
          <p:nvPr/>
        </p:nvSpPr>
        <p:spPr>
          <a:xfrm>
            <a:off x="685800" y="2130480"/>
            <a:ext cx="7770960" cy="1468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/>
          <a:p>
            <a:pPr algn="ctr">
              <a:lnSpc>
                <a:spcPct val="100000"/>
              </a:lnSpc>
            </a:pPr>
            <a:endParaRPr b="0" lang="ru-RU" sz="18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ru-RU" sz="4400" spc="-1" strike="noStrike">
                <a:solidFill>
                  <a:srgbClr val="000000"/>
                </a:solidFill>
                <a:latin typeface="Calibri"/>
                <a:ea typeface="DejaVu Sans"/>
              </a:rPr>
              <a:t>ЕГЭ 2021 № 16</a:t>
            </a:r>
            <a:endParaRPr b="0" lang="ru-RU" sz="44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ru-RU" sz="4400" spc="-1" strike="noStrike">
                <a:solidFill>
                  <a:srgbClr val="000000"/>
                </a:solidFill>
                <a:latin typeface="Calibri"/>
                <a:ea typeface="DejaVu Sans"/>
              </a:rPr>
              <a:t>Процедуры и функции. </a:t>
            </a:r>
            <a:r>
              <a:rPr b="0" lang="ru-RU" sz="8800" spc="-1" strike="noStrike">
                <a:solidFill>
                  <a:srgbClr val="000000"/>
                </a:solidFill>
                <a:latin typeface="Calibri"/>
                <a:ea typeface="DejaVu Sans"/>
              </a:rPr>
              <a:t>Рекурсивные алгоритмы.</a:t>
            </a:r>
            <a:endParaRPr b="0" lang="ru-RU" sz="8800" spc="-1" strike="noStrike">
              <a:latin typeface="Arial"/>
            </a:endParaRPr>
          </a:p>
        </p:txBody>
      </p:sp>
    </p:spTree>
  </p:cSld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CustomShape 1"/>
          <p:cNvSpPr/>
          <p:nvPr/>
        </p:nvSpPr>
        <p:spPr>
          <a:xfrm>
            <a:off x="457200" y="274680"/>
            <a:ext cx="8228160" cy="1141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29" name="CustomShape 2"/>
          <p:cNvSpPr/>
          <p:nvPr/>
        </p:nvSpPr>
        <p:spPr>
          <a:xfrm>
            <a:off x="457200" y="1600200"/>
            <a:ext cx="8228160" cy="4524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30" name="CustomShape 3"/>
          <p:cNvSpPr/>
          <p:nvPr/>
        </p:nvSpPr>
        <p:spPr>
          <a:xfrm>
            <a:off x="3929040" y="1071720"/>
            <a:ext cx="5039280" cy="4185000"/>
          </a:xfrm>
          <a:prstGeom prst="rect">
            <a:avLst/>
          </a:prstGeom>
          <a:noFill/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program r;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function G(n:integer): integer;forward;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function F(n:integer): integer;forward;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function F(n:integer): integer;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if n=1 then F:=1;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if n&gt;1 then F:=2*f(n-1)+G(n-1)-2*n;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end;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function G(n:integer): integer;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if n=1 then G:=1;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if n&gt;1 then G:=F(n-1)+2*G(n-1)+n;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end; 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writeln (F(14)+G(14));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end.</a:t>
            </a:r>
            <a:endParaRPr b="0" lang="ru-RU" sz="2000" spc="-1" strike="noStrike">
              <a:latin typeface="Arial"/>
            </a:endParaRPr>
          </a:p>
        </p:txBody>
      </p:sp>
      <p:sp>
        <p:nvSpPr>
          <p:cNvPr id="131" name="CustomShape 4"/>
          <p:cNvSpPr/>
          <p:nvPr/>
        </p:nvSpPr>
        <p:spPr>
          <a:xfrm>
            <a:off x="0" y="540000"/>
            <a:ext cx="3785760" cy="1888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Алгоритм вычисления функций </a:t>
            </a:r>
            <a:r>
              <a:rPr b="1" lang="ru-RU" sz="20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</a:t>
            </a:r>
            <a:r>
              <a:rPr b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и </a:t>
            </a:r>
            <a:r>
              <a:rPr b="1" lang="ru-RU" sz="20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G(n)</a:t>
            </a:r>
            <a:r>
              <a:rPr b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задан следующими соотношениями: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F(1) = G(1) = 1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 = 2·F(n–1) + G(n–1) – 2n, если n &gt; 1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G(n) = F(n–1) +2·G(n–1) + n, если n &gt; 1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Чему равно значение </a:t>
            </a:r>
            <a:r>
              <a:rPr b="1" lang="ru-RU" sz="20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F(14) + G(14)</a:t>
            </a:r>
            <a:r>
              <a:rPr b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?</a:t>
            </a:r>
            <a:endParaRPr b="0" lang="ru-RU" sz="2000" spc="-1" strike="noStrike">
              <a:latin typeface="Arial"/>
            </a:endParaRPr>
          </a:p>
        </p:txBody>
      </p:sp>
    </p:spTree>
  </p:cSld>
  <p:timing>
    <p:tnLst>
      <p:par>
        <p:cTn id="39" dur="indefinite" restart="never" nodeType="tmRoot">
          <p:childTnLst>
            <p:seq>
              <p:cTn id="40" dur="indefinite" nodeType="mainSeq">
                <p:childTnLst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nodeType="clickEffect" fill="hold" presetClass="entr" presetID="3" presetSubtype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blinds(horizontal)" transition="in">
                                      <p:cBhvr additive="repl">
                                        <p:cTn id="45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CustomShape 1"/>
          <p:cNvSpPr/>
          <p:nvPr/>
        </p:nvSpPr>
        <p:spPr>
          <a:xfrm>
            <a:off x="457200" y="274680"/>
            <a:ext cx="8228160" cy="1141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33" name="CustomShape 2"/>
          <p:cNvSpPr/>
          <p:nvPr/>
        </p:nvSpPr>
        <p:spPr>
          <a:xfrm>
            <a:off x="4286160" y="785880"/>
            <a:ext cx="4857480" cy="4524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rmAutofit/>
          </a:bodyPr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var s: integer;</a:t>
            </a:r>
            <a:endParaRPr b="0" lang="ru-RU" sz="144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procedure F( n: integer );</a:t>
            </a:r>
            <a:endParaRPr b="0" lang="ru-RU" sz="144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begin</a:t>
            </a:r>
            <a:endParaRPr b="0" lang="ru-RU" sz="144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  </a:t>
            </a: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s:=s+1;</a:t>
            </a:r>
            <a:endParaRPr b="0" lang="ru-RU" sz="144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  </a:t>
            </a: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if n &gt;= 1 then begin</a:t>
            </a:r>
            <a:endParaRPr b="0" lang="ru-RU" sz="144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     </a:t>
            </a: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s:=s+1;</a:t>
            </a:r>
            <a:endParaRPr b="0" lang="ru-RU" sz="144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    </a:t>
            </a: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F(n-1);</a:t>
            </a:r>
            <a:endParaRPr b="0" lang="ru-RU" sz="144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    </a:t>
            </a: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F(n div 2);</a:t>
            </a:r>
            <a:endParaRPr b="0" lang="ru-RU" sz="144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  </a:t>
            </a: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end;end;</a:t>
            </a:r>
            <a:endParaRPr b="0" lang="ru-RU" sz="144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begin</a:t>
            </a:r>
            <a:endParaRPr b="0" lang="ru-RU" sz="144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   </a:t>
            </a: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f(140) ;</a:t>
            </a:r>
            <a:r>
              <a:rPr b="0" lang="ru-RU" sz="144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writeln(s);</a:t>
            </a:r>
            <a:endParaRPr b="0" lang="ru-RU" sz="144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4400" spc="-1" strike="noStrike">
                <a:solidFill>
                  <a:srgbClr val="000000"/>
                </a:solidFill>
                <a:latin typeface="Calibri"/>
                <a:ea typeface="DejaVu Sans"/>
              </a:rPr>
              <a:t>end.</a:t>
            </a:r>
            <a:endParaRPr b="0" lang="ru-RU" sz="144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ru-RU" sz="14400" spc="-1" strike="noStrike">
              <a:latin typeface="Arial"/>
            </a:endParaRPr>
          </a:p>
        </p:txBody>
      </p:sp>
      <p:sp>
        <p:nvSpPr>
          <p:cNvPr id="134" name="CustomShape 3"/>
          <p:cNvSpPr/>
          <p:nvPr/>
        </p:nvSpPr>
        <p:spPr>
          <a:xfrm>
            <a:off x="0" y="500040"/>
            <a:ext cx="4214520" cy="4524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rmAutofit/>
          </a:bodyPr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endParaRPr b="0" lang="ru-RU" sz="18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1" lang="ru-RU" sz="128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   </a:t>
            </a:r>
            <a:r>
              <a:rPr b="1" lang="ru-RU" sz="128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Определите, сколько символов * выведет эта процедура при вызове F(140):</a:t>
            </a:r>
            <a:endParaRPr b="0" lang="ru-RU" sz="128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procedure F(n: integer);</a:t>
            </a:r>
            <a:endParaRPr b="0" lang="ru-RU" sz="128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begin</a:t>
            </a:r>
            <a:endParaRPr b="0" lang="ru-RU" sz="128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  </a:t>
            </a: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write('*');</a:t>
            </a:r>
            <a:endParaRPr b="0" lang="ru-RU" sz="128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  </a:t>
            </a: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if n &gt;= 1 then begin</a:t>
            </a:r>
            <a:endParaRPr b="0" lang="ru-RU" sz="128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    </a:t>
            </a: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Write('*');</a:t>
            </a:r>
            <a:endParaRPr b="0" lang="ru-RU" sz="128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    </a:t>
            </a: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F(n-1);</a:t>
            </a:r>
            <a:endParaRPr b="0" lang="ru-RU" sz="128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    </a:t>
            </a: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F(n div 2);</a:t>
            </a:r>
            <a:endParaRPr b="0" lang="ru-RU" sz="12800" spc="-1" strike="noStrike">
              <a:latin typeface="Arial"/>
            </a:endParaRPr>
          </a:p>
          <a:p>
            <a:pPr marL="343080" indent="-341640">
              <a:lnSpc>
                <a:spcPct val="100000"/>
              </a:lnSpc>
              <a:spcBef>
                <a:spcPts val="641"/>
              </a:spcBef>
            </a:pP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  </a:t>
            </a:r>
            <a:r>
              <a:rPr b="0" lang="ru-RU" sz="12800" spc="-1" strike="noStrike">
                <a:solidFill>
                  <a:srgbClr val="000000"/>
                </a:solidFill>
                <a:latin typeface="Calibri"/>
                <a:ea typeface="DejaVu Sans"/>
              </a:rPr>
              <a:t>end;</a:t>
            </a:r>
            <a:endParaRPr b="0" lang="ru-RU" sz="128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ru-RU" sz="12800" spc="-1" strike="noStrike">
              <a:latin typeface="Arial"/>
            </a:endParaRPr>
          </a:p>
        </p:txBody>
      </p:sp>
    </p:spTree>
  </p:cSld>
  <p:timing>
    <p:tnLst>
      <p:par>
        <p:cTn id="46" dur="indefinite" restart="never" nodeType="tmRoot">
          <p:childTnLst>
            <p:seq>
              <p:cTn id="47" dur="indefinite" nodeType="mainSeq">
                <p:childTnLst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nodeType="clickEffect" fill="hold" presetClass="entr" presetID="3" presetSubtype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blinds(horizontal)" transition="in">
                                      <p:cBhvr additive="repl">
                                        <p:cTn id="52" dur="500"/>
                                        <p:tgtEl>
                                          <p:spTgt spid="1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CustomShape 1"/>
          <p:cNvSpPr/>
          <p:nvPr/>
        </p:nvSpPr>
        <p:spPr>
          <a:xfrm>
            <a:off x="0" y="428760"/>
            <a:ext cx="4714560" cy="6071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ru-RU" sz="2200" spc="-1" strike="noStrike">
                <a:solidFill>
                  <a:srgbClr val="000000"/>
                </a:solidFill>
                <a:latin typeface="Arial"/>
                <a:ea typeface="Times New Roman"/>
              </a:rPr>
              <a:t>Определите наименьшее значение </a:t>
            </a:r>
            <a:r>
              <a:rPr b="0" lang="ru-RU" sz="2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n</a:t>
            </a:r>
            <a:r>
              <a:rPr b="0" lang="ru-RU" sz="2200" spc="-1" strike="noStrike">
                <a:solidFill>
                  <a:srgbClr val="000000"/>
                </a:solidFill>
                <a:latin typeface="Arial"/>
                <a:ea typeface="Times New Roman"/>
              </a:rPr>
              <a:t>, при котором сумма чисел, которые будут выведены при вызове </a:t>
            </a:r>
            <a:r>
              <a:rPr b="0" lang="ru-RU" sz="2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F(n)</a:t>
            </a:r>
            <a:r>
              <a:rPr b="0" lang="ru-RU" sz="2200" spc="-1" strike="noStrike">
                <a:solidFill>
                  <a:srgbClr val="000000"/>
                </a:solidFill>
                <a:latin typeface="Arial"/>
                <a:ea typeface="Times New Roman"/>
              </a:rPr>
              <a:t>, будет больше 1000000. Запишите в ответе сначала найденное значение </a:t>
            </a:r>
            <a:r>
              <a:rPr b="0" lang="ru-RU" sz="2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n</a:t>
            </a:r>
            <a:r>
              <a:rPr b="0" lang="ru-RU" sz="2200" spc="-1" strike="noStrike">
                <a:solidFill>
                  <a:srgbClr val="000000"/>
                </a:solidFill>
                <a:latin typeface="Arial"/>
                <a:ea typeface="Times New Roman"/>
              </a:rPr>
              <a:t>, а затем через пробел – соответствующую сумму выведенных чисел</a:t>
            </a:r>
            <a:r>
              <a:rPr b="0" lang="ru-RU" sz="2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.</a:t>
            </a:r>
            <a:endParaRPr b="0" lang="ru-RU" sz="2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procedure </a:t>
            </a: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F(n:</a:t>
            </a:r>
            <a:r>
              <a:rPr b="0" lang="ru-RU" sz="2400" spc="-1" strike="noStrike">
                <a:solidFill>
                  <a:srgbClr val="0000ff"/>
                </a:solidFill>
                <a:latin typeface="Courier New"/>
                <a:ea typeface="Courier New"/>
              </a:rPr>
              <a:t>integer</a:t>
            </a: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);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400" spc="-1" strike="noStrike">
                <a:solidFill>
                  <a:srgbClr val="000000"/>
                </a:solidFill>
                <a:latin typeface="Courier New"/>
                <a:ea typeface="DejaVu Sans"/>
              </a:rPr>
              <a:t>Begin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writeln(n+1);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if </a:t>
            </a: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n&gt;</a:t>
            </a:r>
            <a:r>
              <a:rPr b="0" lang="ru-RU" sz="2400" spc="-1" strike="noStrike">
                <a:solidFill>
                  <a:srgbClr val="006400"/>
                </a:solidFill>
                <a:latin typeface="Courier New"/>
                <a:ea typeface="Courier New"/>
              </a:rPr>
              <a:t>1 </a:t>
            </a:r>
            <a:r>
              <a:rPr b="1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then begin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F(n-</a:t>
            </a:r>
            <a:r>
              <a:rPr b="0" lang="ru-RU" sz="2400" spc="-1" strike="noStrike">
                <a:solidFill>
                  <a:srgbClr val="006400"/>
                </a:solidFill>
                <a:latin typeface="Courier New"/>
                <a:ea typeface="Courier New"/>
              </a:rPr>
              <a:t>1</a:t>
            </a: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);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F(n-</a:t>
            </a:r>
            <a:r>
              <a:rPr b="0" lang="ru-RU" sz="2400" spc="-1" strike="noStrike">
                <a:solidFill>
                  <a:srgbClr val="006400"/>
                </a:solidFill>
                <a:latin typeface="Courier New"/>
                <a:ea typeface="Courier New"/>
              </a:rPr>
              <a:t>2</a:t>
            </a: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);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end</a:t>
            </a:r>
            <a:r>
              <a:rPr b="0" lang="ru-RU" sz="24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400" spc="-1" strike="noStrike">
              <a:latin typeface="Arial"/>
            </a:endParaRPr>
          </a:p>
        </p:txBody>
      </p:sp>
      <p:sp>
        <p:nvSpPr>
          <p:cNvPr id="136" name="CustomShape 2"/>
          <p:cNvSpPr/>
          <p:nvPr/>
        </p:nvSpPr>
        <p:spPr>
          <a:xfrm>
            <a:off x="4501080" y="642960"/>
            <a:ext cx="4642920" cy="6214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var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s, n: </a:t>
            </a:r>
            <a:r>
              <a:rPr b="0" lang="ru-RU" sz="1800" spc="-1" strike="noStrike">
                <a:solidFill>
                  <a:srgbClr val="0000ff"/>
                </a:solidFill>
                <a:latin typeface="Courier New"/>
                <a:ea typeface="Courier New"/>
              </a:rPr>
              <a:t>integer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procedure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F(n:</a:t>
            </a:r>
            <a:r>
              <a:rPr b="0" lang="ru-RU" sz="1800" spc="-1" strike="noStrike">
                <a:solidFill>
                  <a:srgbClr val="0000ff"/>
                </a:solidFill>
                <a:latin typeface="Courier New"/>
                <a:ea typeface="Courier New"/>
              </a:rPr>
              <a:t>integer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);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DejaVu Sans"/>
              </a:rPr>
              <a:t>begin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Courier New"/>
              </a:rPr>
              <a:t>   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 := s+n+</a:t>
            </a:r>
            <a:r>
              <a:rPr b="0" lang="ru-RU" sz="1800" spc="-1" strike="noStrike">
                <a:solidFill>
                  <a:srgbClr val="006400"/>
                </a:solidFill>
                <a:latin typeface="Courier New"/>
                <a:ea typeface="Courier New"/>
              </a:rPr>
              <a:t>1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if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n&gt;</a:t>
            </a:r>
            <a:r>
              <a:rPr b="0" lang="ru-RU" sz="1800" spc="-1" strike="noStrike">
                <a:solidFill>
                  <a:srgbClr val="006400"/>
                </a:solidFill>
                <a:latin typeface="Courier New"/>
                <a:ea typeface="Courier New"/>
              </a:rPr>
              <a:t>1 </a:t>
            </a: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then begin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8000"/>
                </a:solidFill>
                <a:latin typeface="Courier New"/>
                <a:ea typeface="Courier New"/>
              </a:rPr>
              <a:t>    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 := s+n+</a:t>
            </a:r>
            <a:r>
              <a:rPr b="0" lang="ru-RU" sz="1800" spc="-1" strike="noStrike">
                <a:solidFill>
                  <a:srgbClr val="006400"/>
                </a:solidFill>
                <a:latin typeface="Courier New"/>
                <a:ea typeface="Courier New"/>
              </a:rPr>
              <a:t>5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F(n-</a:t>
            </a:r>
            <a:r>
              <a:rPr b="0" lang="ru-RU" sz="1800" spc="-1" strike="noStrike">
                <a:solidFill>
                  <a:srgbClr val="006400"/>
                </a:solidFill>
                <a:latin typeface="Courier New"/>
                <a:ea typeface="Courier New"/>
              </a:rPr>
              <a:t>1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);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f(n-</a:t>
            </a:r>
            <a:r>
              <a:rPr b="0" lang="ru-RU" sz="1800" spc="-1" strike="noStrike">
                <a:solidFill>
                  <a:srgbClr val="006400"/>
                </a:solidFill>
                <a:latin typeface="Courier New"/>
                <a:ea typeface="Courier New"/>
              </a:rPr>
              <a:t>2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);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end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end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DejaVu Sans"/>
              </a:rPr>
              <a:t>begin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n := </a:t>
            </a:r>
            <a:r>
              <a:rPr b="0" lang="ru-RU" sz="1800" spc="-1" strike="noStrike">
                <a:solidFill>
                  <a:srgbClr val="006400"/>
                </a:solidFill>
                <a:latin typeface="Courier New"/>
                <a:ea typeface="Courier New"/>
              </a:rPr>
              <a:t>0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repeat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n := n + </a:t>
            </a:r>
            <a:r>
              <a:rPr b="0" lang="ru-RU" sz="1800" spc="-1" strike="noStrike">
                <a:solidFill>
                  <a:srgbClr val="006400"/>
                </a:solidFill>
                <a:latin typeface="Courier New"/>
                <a:ea typeface="Courier New"/>
              </a:rPr>
              <a:t>1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 := </a:t>
            </a:r>
            <a:r>
              <a:rPr b="0" lang="ru-RU" sz="1800" spc="-1" strike="noStrike">
                <a:solidFill>
                  <a:srgbClr val="006400"/>
                </a:solidFill>
                <a:latin typeface="Courier New"/>
                <a:ea typeface="Courier New"/>
              </a:rPr>
              <a:t>0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 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F(n);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until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s &gt; </a:t>
            </a:r>
            <a:r>
              <a:rPr b="0" lang="ru-RU" sz="1800" spc="-1" strike="noStrike">
                <a:solidFill>
                  <a:srgbClr val="006400"/>
                </a:solidFill>
                <a:latin typeface="Courier New"/>
                <a:ea typeface="Courier New"/>
              </a:rPr>
              <a:t>1000000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writeln( n, </a:t>
            </a:r>
            <a:r>
              <a:rPr b="0" lang="ru-RU" sz="1800" spc="-1" strike="noStrike">
                <a:solidFill>
                  <a:srgbClr val="0000ff"/>
                </a:solidFill>
                <a:latin typeface="Courier New"/>
                <a:ea typeface="Courier New"/>
              </a:rPr>
              <a:t>' '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, s);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end</a:t>
            </a:r>
            <a:r>
              <a:rPr b="0" lang="ru-RU" sz="1800" spc="-1" strike="noStrike">
                <a:solidFill>
                  <a:srgbClr val="000000"/>
                </a:solidFill>
                <a:latin typeface="Courier New"/>
                <a:ea typeface="Courier New"/>
              </a:rPr>
              <a:t>.</a:t>
            </a:r>
            <a:endParaRPr b="0" lang="ru-RU" sz="1800" spc="-1" strike="noStrike">
              <a:latin typeface="Arial"/>
            </a:endParaRPr>
          </a:p>
        </p:txBody>
      </p:sp>
    </p:spTree>
  </p:cSld>
  <p:timing>
    <p:tnLst>
      <p:par>
        <p:cTn id="53" dur="indefinite" restart="never" nodeType="tmRoot">
          <p:childTnLst>
            <p:seq>
              <p:cTn id="54" dur="indefinite" nodeType="mainSeq">
                <p:childTnLst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nodeType="clickEffect" fill="hold" presetClass="entr" presetID="3" presetSubtype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blinds(horizontal)" transition="in">
                                      <p:cBhvr additive="repl">
                                        <p:cTn id="59" dur="500"/>
                                        <p:tgtEl>
                                          <p:spTgt spid="1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CustomShape 1"/>
          <p:cNvSpPr/>
          <p:nvPr/>
        </p:nvSpPr>
        <p:spPr>
          <a:xfrm>
            <a:off x="4929120" y="611640"/>
            <a:ext cx="4071600" cy="6188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var s, n: integer;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procedure F ( n: integer 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s:=s+n*n;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if n &gt; 1 then begin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    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s:=s+2*n+1;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F(n-2);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F(n div 3);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end;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end;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clrscr;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n := 0;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repeat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n := n + 1;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s := 0;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F(n);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until s &gt; 3200000;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writeln(n, ' ', s);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end.</a:t>
            </a:r>
            <a:endParaRPr b="0" lang="ru-RU" sz="2000" spc="-1" strike="noStrike">
              <a:latin typeface="Arial"/>
            </a:endParaRPr>
          </a:p>
        </p:txBody>
      </p:sp>
      <p:sp>
        <p:nvSpPr>
          <p:cNvPr id="138" name="CustomShape 2"/>
          <p:cNvSpPr/>
          <p:nvPr/>
        </p:nvSpPr>
        <p:spPr>
          <a:xfrm>
            <a:off x="214200" y="500040"/>
            <a:ext cx="4142520" cy="2834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Определите наименьшее значение </a:t>
            </a:r>
            <a:r>
              <a:rPr b="0" i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, при котором сумма чисел, которые будут выведены при вызове </a:t>
            </a:r>
            <a:r>
              <a:rPr b="0" i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F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(</a:t>
            </a:r>
            <a:r>
              <a:rPr b="0" i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), будет больше 3200000. Запишите в ответе сначала найденное значение </a:t>
            </a:r>
            <a:r>
              <a:rPr b="0" i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, а затем через пробел – соответствующую сумму выведенных чисел</a:t>
            </a:r>
            <a:r>
              <a:rPr b="0" i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.</a:t>
            </a:r>
            <a:endParaRPr b="0" lang="ru-RU" sz="2000" spc="-1" strike="noStrike">
              <a:latin typeface="Arial"/>
            </a:endParaRPr>
          </a:p>
        </p:txBody>
      </p:sp>
      <p:sp>
        <p:nvSpPr>
          <p:cNvPr id="139" name="CustomShape 3"/>
          <p:cNvSpPr/>
          <p:nvPr/>
        </p:nvSpPr>
        <p:spPr>
          <a:xfrm>
            <a:off x="357120" y="3500280"/>
            <a:ext cx="3785760" cy="25297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procedure F ( n: integer 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writeln(n*n);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if n &gt; 1 then begin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writeln(2*n+1);  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F(n-2);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F(n div 3);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end;</a:t>
            </a:r>
            <a:endParaRPr b="0" lang="ru-RU" sz="2000" spc="-1" strike="noStrike">
              <a:latin typeface="Arial"/>
            </a:endParaRPr>
          </a:p>
        </p:txBody>
      </p:sp>
    </p:spTree>
  </p:cSld>
  <p:timing>
    <p:tnLst>
      <p:par>
        <p:cTn id="60" dur="indefinite" restart="never" nodeType="tmRoot">
          <p:childTnLst>
            <p:seq>
              <p:cTn id="61" dur="indefinite" nodeType="mainSeq">
                <p:childTnLst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nodeType="clickEffect" fill="hold" presetClass="entr" presetID="3" presetSubtype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blinds(horizontal)" transition="in">
                                      <p:cBhvr additive="repl">
                                        <p:cTn id="66" dur="500"/>
                                        <p:tgtEl>
                                          <p:spTgt spid="1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CustomShape 1"/>
          <p:cNvSpPr/>
          <p:nvPr/>
        </p:nvSpPr>
        <p:spPr>
          <a:xfrm>
            <a:off x="642960" y="1071720"/>
            <a:ext cx="8286480" cy="3016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Алгоритм вычисления функции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F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(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) задан следующими соотношениями: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F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(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) =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+ 3, при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 18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F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(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) = (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// 3) ·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F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(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// 3) +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– 12, при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&gt; 18, кратных 3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F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(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) =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F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(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n–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1) +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 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·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+ 5, при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&gt; 18, не кратных 3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Здесь «//» обозначает деление нацело. Определите количество натуральных значений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из отрезка [1; 1000], для которых все цифры значения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F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(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) чётные.</a:t>
            </a:r>
            <a:endParaRPr b="0" lang="ru-RU" sz="2400" spc="-1" strike="noStrike">
              <a:latin typeface="Arial"/>
            </a:endParaRPr>
          </a:p>
        </p:txBody>
      </p:sp>
    </p:spTree>
  </p:cSld>
  <p:timing>
    <p:tnLst>
      <p:par>
        <p:cTn id="67" dur="indefinite" restart="never" nodeType="tmRoot">
          <p:childTnLst>
            <p:seq>
              <p:cTn id="68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CustomShape 1"/>
          <p:cNvSpPr/>
          <p:nvPr/>
        </p:nvSpPr>
        <p:spPr>
          <a:xfrm>
            <a:off x="571320" y="642960"/>
            <a:ext cx="8072280" cy="61254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Var  i, k, t, x, p:integer;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function F( n: integer ): integer;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if n&lt;=18 then F:=n+3;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if (n&gt;18) and (n mod 3=0)  then F:=(n div 3)*F(n div 3)+n-12;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if (n&gt;18) and (n mod 3&lt;&gt;0) then F:=F(n-1)+n*n+5;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End;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k:=0; t:=0;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for i:=1 to 1000 do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 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p:= f(i);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 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while p&gt;0 do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    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      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x:=p mod 10; p:=p div 10;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      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if (x mod 2&lt;&gt; 0) then k:=k+1;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    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end;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  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if k=0 then t:=t+1; k:=0;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end;  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writeln(t);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end.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1800" spc="-1" strike="noStrike">
              <a:latin typeface="Arial"/>
            </a:endParaRPr>
          </a:p>
        </p:txBody>
      </p:sp>
    </p:spTree>
  </p:cSld>
  <p:timing>
    <p:tnLst>
      <p:par>
        <p:cTn id="69" dur="indefinite" restart="never" nodeType="tmRoot">
          <p:childTnLst>
            <p:seq>
              <p:cTn id="70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CustomShape 1"/>
          <p:cNvSpPr/>
          <p:nvPr/>
        </p:nvSpPr>
        <p:spPr>
          <a:xfrm>
            <a:off x="571320" y="2786040"/>
            <a:ext cx="8228520" cy="1249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>
              <a:lnSpc>
                <a:spcPct val="100000"/>
              </a:lnSpc>
            </a:pPr>
            <a:r>
              <a:rPr b="1" lang="ru-RU" sz="4000" spc="-1" strike="noStrike">
                <a:solidFill>
                  <a:srgbClr val="000000"/>
                </a:solidFill>
                <a:latin typeface="Arial"/>
              </a:rPr>
              <a:t>Рекурсивные алгоритмы </a:t>
            </a:r>
            <a:r>
              <a:rPr b="0" lang="ru-RU" sz="4000" spc="-1" strike="noStrike">
                <a:solidFill>
                  <a:srgbClr val="000000"/>
                </a:solidFill>
                <a:latin typeface="Arial"/>
              </a:rPr>
              <a:t>— это алгоритмы, которые решают поставленные задачи с помощью приведения их к разрешению одной или более аналогичных задач, но в более коротком их представлении.</a:t>
            </a:r>
            <a:endParaRPr b="0" lang="ru-RU" sz="4000" spc="-1" strike="noStrike">
              <a:latin typeface="Arial"/>
            </a:endParaRPr>
          </a:p>
        </p:txBody>
      </p:sp>
    </p:spTree>
  </p:cSld>
  <p:timing>
    <p:tnLst>
      <p:par>
        <p:cTn id="3" dur="indefinite" restart="never" nodeType="tmRoot">
          <p:childTnLst>
            <p:seq>
              <p:cTn id="4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CustomShape 1"/>
          <p:cNvSpPr/>
          <p:nvPr/>
        </p:nvSpPr>
        <p:spPr>
          <a:xfrm>
            <a:off x="457200" y="221040"/>
            <a:ext cx="8228520" cy="1249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ru-RU" sz="4400" spc="-1" strike="noStrike" u="sng">
                <a:solidFill>
                  <a:srgbClr val="000000"/>
                </a:solidFill>
                <a:uFillTx/>
                <a:latin typeface="Calibri"/>
              </a:rPr>
              <a:t>Процедуры и функции.</a:t>
            </a:r>
            <a:endParaRPr b="0" lang="ru-RU" sz="4400" spc="-1" strike="noStrike">
              <a:latin typeface="Arial"/>
            </a:endParaRPr>
          </a:p>
        </p:txBody>
      </p:sp>
      <p:sp>
        <p:nvSpPr>
          <p:cNvPr id="111" name="CustomShape 2"/>
          <p:cNvSpPr/>
          <p:nvPr/>
        </p:nvSpPr>
        <p:spPr>
          <a:xfrm>
            <a:off x="500040" y="1285920"/>
            <a:ext cx="8228520" cy="3976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/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Существует два вида подпрограмм: </a:t>
            </a:r>
            <a:r>
              <a:rPr b="1" lang="ru-RU" sz="2400" spc="-1" strike="noStrike">
                <a:solidFill>
                  <a:srgbClr val="000000"/>
                </a:solidFill>
                <a:latin typeface="Arial"/>
              </a:rPr>
              <a:t>процедура 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(</a:t>
            </a:r>
            <a:r>
              <a:rPr b="0" lang="ru-RU" sz="2400" spc="-1" strike="noStrike" u="sng">
                <a:solidFill>
                  <a:srgbClr val="000000"/>
                </a:solidFill>
                <a:uFillTx/>
                <a:latin typeface="Arial"/>
              </a:rPr>
              <a:t>PROCEDURE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) и </a:t>
            </a:r>
            <a:r>
              <a:rPr b="1" lang="ru-RU" sz="2400" spc="-1" strike="noStrike">
                <a:solidFill>
                  <a:srgbClr val="000000"/>
                </a:solidFill>
                <a:latin typeface="Arial"/>
              </a:rPr>
              <a:t>функция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 ( </a:t>
            </a:r>
            <a:r>
              <a:rPr b="0" lang="ru-RU" sz="2400" spc="-1" strike="noStrike" u="sng">
                <a:solidFill>
                  <a:srgbClr val="000000"/>
                </a:solidFill>
                <a:uFillTx/>
                <a:latin typeface="Arial"/>
              </a:rPr>
              <a:t>FUNCTION 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). </a:t>
            </a:r>
            <a:endParaRPr b="0" lang="ru-RU" sz="2400" spc="-1" strike="noStrike">
              <a:latin typeface="Arial"/>
            </a:endParaRPr>
          </a:p>
        </p:txBody>
      </p:sp>
      <p:sp>
        <p:nvSpPr>
          <p:cNvPr id="112" name="CustomShape 3"/>
          <p:cNvSpPr/>
          <p:nvPr/>
        </p:nvSpPr>
        <p:spPr>
          <a:xfrm>
            <a:off x="428760" y="2214720"/>
            <a:ext cx="8572320" cy="42966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5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Процедуры и функции помещаются в раздел описаний программы. Для обмена информацией между процедурами и функциями и другими блоками программы существует механизм </a:t>
            </a:r>
            <a:r>
              <a:rPr b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входных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 и </a:t>
            </a:r>
            <a:r>
              <a:rPr b="1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выходных параметров</a:t>
            </a:r>
            <a:r>
              <a:rPr b="0" lang="ru-RU" sz="2000" spc="-1" strike="noStrike">
                <a:solidFill>
                  <a:srgbClr val="000000"/>
                </a:solidFill>
                <a:latin typeface="Arial"/>
                <a:ea typeface="DejaVu Sans"/>
              </a:rPr>
              <a:t>. Входными параметрами называют величины, передающиеся из вызывающего блока в подпрограмму (исходные данные для подпрограммы), а выходными - передающиеся из подрограммы в вызывающий блок (результаты работы подпрограммы).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5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 </a:t>
            </a:r>
            <a:endParaRPr b="0" lang="ru-RU" sz="2400" spc="-1" strike="noStrike">
              <a:latin typeface="Arial"/>
            </a:endParaRPr>
          </a:p>
        </p:txBody>
      </p:sp>
    </p:spTree>
  </p:cSld>
  <p:timing>
    <p:tnLst>
      <p:par>
        <p:cTn id="5" dur="indefinite" restart="never" nodeType="tmRoot">
          <p:childTnLst>
            <p:seq>
              <p:cTn id="6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CustomShape 1"/>
          <p:cNvSpPr/>
          <p:nvPr/>
        </p:nvSpPr>
        <p:spPr>
          <a:xfrm>
            <a:off x="642960" y="2000160"/>
            <a:ext cx="8214840" cy="3381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50000"/>
              </a:lnSpc>
            </a:pPr>
            <a:r>
              <a:rPr b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Одна и та же подпрограмма может вызываться неоднократно, выполняя одни и те же действия с разными наборами входных данных. 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Параметры, использующиеся при записи текста подпрограммы в разделе описаний, называют </a:t>
            </a:r>
            <a:r>
              <a:rPr b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формальными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, а те, что используются при ее вызове - </a:t>
            </a:r>
            <a:r>
              <a:rPr b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фактическими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.</a:t>
            </a:r>
            <a:endParaRPr b="0" lang="ru-RU" sz="2400" spc="-1" strike="noStrike">
              <a:latin typeface="Arial"/>
            </a:endParaRPr>
          </a:p>
        </p:txBody>
      </p:sp>
      <p:sp>
        <p:nvSpPr>
          <p:cNvPr id="114" name="CustomShape 2"/>
          <p:cNvSpPr/>
          <p:nvPr/>
        </p:nvSpPr>
        <p:spPr>
          <a:xfrm>
            <a:off x="500040" y="428760"/>
            <a:ext cx="8228520" cy="1249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ru-RU" sz="4400" spc="-1" strike="noStrike" u="sng">
                <a:solidFill>
                  <a:srgbClr val="000000"/>
                </a:solidFill>
                <a:uFillTx/>
                <a:latin typeface="Calibri"/>
              </a:rPr>
              <a:t>Процедуры и функции.</a:t>
            </a:r>
            <a:endParaRPr b="0" lang="ru-RU" sz="4400" spc="-1" strike="noStrike">
              <a:latin typeface="Arial"/>
            </a:endParaRPr>
          </a:p>
        </p:txBody>
      </p:sp>
    </p:spTree>
  </p:cSld>
  <p:timing>
    <p:tnLst>
      <p:par>
        <p:cTn id="7" dur="indefinite" restart="never" nodeType="tmRoot">
          <p:childTnLst>
            <p:seq>
              <p:cTn id="8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CustomShape 1"/>
          <p:cNvSpPr/>
          <p:nvPr/>
        </p:nvSpPr>
        <p:spPr>
          <a:xfrm>
            <a:off x="457200" y="221040"/>
            <a:ext cx="8228520" cy="1249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>
              <a:lnSpc>
                <a:spcPct val="100000"/>
              </a:lnSpc>
            </a:pPr>
            <a:r>
              <a:rPr b="0" lang="ru-RU" sz="4000" spc="-1" strike="noStrike" u="sng">
                <a:solidFill>
                  <a:srgbClr val="000000"/>
                </a:solidFill>
                <a:uFillTx/>
                <a:latin typeface="Arial"/>
              </a:rPr>
              <a:t>Процедура</a:t>
            </a:r>
            <a:endParaRPr b="0" lang="ru-RU" sz="4000" spc="-1" strike="noStrike">
              <a:latin typeface="Arial"/>
            </a:endParaRPr>
          </a:p>
        </p:txBody>
      </p:sp>
      <p:sp>
        <p:nvSpPr>
          <p:cNvPr id="116" name="CustomShape 2"/>
          <p:cNvSpPr/>
          <p:nvPr/>
        </p:nvSpPr>
        <p:spPr>
          <a:xfrm>
            <a:off x="214200" y="1604520"/>
            <a:ext cx="8929440" cy="3976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/>
          <a:p>
            <a:pPr>
              <a:lnSpc>
                <a:spcPct val="100000"/>
              </a:lnSpc>
            </a:pPr>
            <a:r>
              <a:rPr b="0" lang="ru-RU" sz="2800" spc="-1" strike="noStrike">
                <a:solidFill>
                  <a:srgbClr val="000000"/>
                </a:solidFill>
                <a:latin typeface="Arial"/>
              </a:rPr>
              <a:t>Формат описания процедуры имеет вид:</a:t>
            </a:r>
            <a:endParaRPr b="0" lang="ru-RU" sz="2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800" spc="-1" strike="noStrike">
                <a:solidFill>
                  <a:srgbClr val="000000"/>
                </a:solidFill>
                <a:latin typeface="Arial"/>
              </a:rPr>
              <a:t>procedure</a:t>
            </a:r>
            <a:r>
              <a:rPr b="0" lang="ru-RU" sz="2800" spc="-1" strike="noStrike">
                <a:solidFill>
                  <a:srgbClr val="000000"/>
                </a:solidFill>
                <a:latin typeface="Arial"/>
              </a:rPr>
              <a:t> </a:t>
            </a:r>
            <a:r>
              <a:rPr b="0" i="1" lang="ru-RU" sz="2800" spc="-1" strike="noStrike">
                <a:solidFill>
                  <a:srgbClr val="000000"/>
                </a:solidFill>
                <a:latin typeface="Arial"/>
              </a:rPr>
              <a:t>имя процедуры</a:t>
            </a:r>
            <a:r>
              <a:rPr b="0" lang="ru-RU" sz="2800" spc="-1" strike="noStrike">
                <a:solidFill>
                  <a:srgbClr val="000000"/>
                </a:solidFill>
                <a:latin typeface="Arial"/>
              </a:rPr>
              <a:t> (</a:t>
            </a:r>
            <a:r>
              <a:rPr b="0" i="1" lang="ru-RU" sz="2800" spc="-1" strike="noStrike">
                <a:solidFill>
                  <a:srgbClr val="000000"/>
                </a:solidFill>
                <a:latin typeface="Arial"/>
              </a:rPr>
              <a:t>формальные параметры</a:t>
            </a:r>
            <a:r>
              <a:rPr b="0" lang="ru-RU" sz="2800" spc="-1" strike="noStrike">
                <a:solidFill>
                  <a:srgbClr val="000000"/>
                </a:solidFill>
                <a:latin typeface="Arial"/>
              </a:rPr>
              <a:t>); </a:t>
            </a:r>
            <a:endParaRPr b="0" lang="ru-RU" sz="2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ru-RU" sz="2800" spc="-1" strike="noStrike">
                <a:solidFill>
                  <a:srgbClr val="000000"/>
                </a:solidFill>
                <a:latin typeface="Arial"/>
              </a:rPr>
              <a:t>раздел описаний процедуры</a:t>
            </a:r>
            <a:r>
              <a:rPr b="0" lang="ru-RU" sz="2800" spc="-1" strike="noStrike">
                <a:solidFill>
                  <a:srgbClr val="000000"/>
                </a:solidFill>
                <a:latin typeface="Arial"/>
              </a:rPr>
              <a:t> </a:t>
            </a:r>
            <a:endParaRPr b="0" lang="ru-RU" sz="2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800" spc="-1" strike="noStrike">
                <a:solidFill>
                  <a:srgbClr val="000000"/>
                </a:solidFill>
                <a:latin typeface="Arial"/>
              </a:rPr>
              <a:t>begin </a:t>
            </a:r>
            <a:endParaRPr b="0" lang="ru-RU" sz="2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ru-RU" sz="2800" spc="-1" strike="noStrike">
                <a:solidFill>
                  <a:srgbClr val="000000"/>
                </a:solidFill>
                <a:latin typeface="Arial"/>
              </a:rPr>
              <a:t>исполняемая часть процедуры</a:t>
            </a:r>
            <a:endParaRPr b="0" lang="ru-RU" sz="2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800" spc="-1" strike="noStrike">
                <a:solidFill>
                  <a:srgbClr val="000000"/>
                </a:solidFill>
                <a:latin typeface="Arial"/>
              </a:rPr>
              <a:t> </a:t>
            </a:r>
            <a:r>
              <a:rPr b="1" lang="ru-RU" sz="2800" spc="-1" strike="noStrike">
                <a:solidFill>
                  <a:srgbClr val="000000"/>
                </a:solidFill>
                <a:latin typeface="Arial"/>
              </a:rPr>
              <a:t>end;</a:t>
            </a:r>
            <a:endParaRPr b="0" lang="ru-RU" sz="2800" spc="-1" strike="noStrike">
              <a:latin typeface="Arial"/>
            </a:endParaRPr>
          </a:p>
        </p:txBody>
      </p:sp>
    </p:spTree>
  </p:cSld>
  <p:timing>
    <p:tnLst>
      <p:par>
        <p:cTn id="9" dur="indefinite" restart="never" nodeType="tmRoot">
          <p:childTnLst>
            <p:seq>
              <p:cTn id="10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CustomShape 1"/>
          <p:cNvSpPr/>
          <p:nvPr/>
        </p:nvSpPr>
        <p:spPr>
          <a:xfrm>
            <a:off x="457200" y="221040"/>
            <a:ext cx="8228520" cy="1249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>
              <a:lnSpc>
                <a:spcPct val="100000"/>
              </a:lnSpc>
            </a:pPr>
            <a:r>
              <a:rPr b="0" lang="ru-RU" sz="4000" spc="-1" strike="noStrike" u="sng">
                <a:solidFill>
                  <a:srgbClr val="000000"/>
                </a:solidFill>
                <a:uFillTx/>
                <a:latin typeface="Arial"/>
              </a:rPr>
              <a:t>Функция</a:t>
            </a:r>
            <a:endParaRPr b="0" lang="ru-RU" sz="4000" spc="-1" strike="noStrike">
              <a:latin typeface="Arial"/>
            </a:endParaRPr>
          </a:p>
        </p:txBody>
      </p:sp>
      <p:sp>
        <p:nvSpPr>
          <p:cNvPr id="118" name="CustomShape 2"/>
          <p:cNvSpPr/>
          <p:nvPr/>
        </p:nvSpPr>
        <p:spPr>
          <a:xfrm>
            <a:off x="457200" y="1604520"/>
            <a:ext cx="8228520" cy="3976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/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Формат описания функции: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400" spc="-1" strike="noStrike">
                <a:solidFill>
                  <a:srgbClr val="000000"/>
                </a:solidFill>
                <a:latin typeface="Arial"/>
              </a:rPr>
              <a:t>function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 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</a:rPr>
              <a:t>имя функции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 (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</a:rPr>
              <a:t>формальные параметры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):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</a:rPr>
              <a:t>тип результата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; 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ru-RU" sz="2400" spc="-1" strike="noStrike">
                <a:solidFill>
                  <a:srgbClr val="000000"/>
                </a:solidFill>
                <a:latin typeface="Arial"/>
              </a:rPr>
              <a:t>раздел описаний функции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 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begin 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ru-RU" sz="2400" spc="-1" strike="noStrike">
                <a:solidFill>
                  <a:srgbClr val="000000"/>
                </a:solidFill>
                <a:latin typeface="Arial"/>
              </a:rPr>
              <a:t>исполняемая часть функции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 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end;</a:t>
            </a:r>
            <a:endParaRPr b="0" lang="ru-RU" sz="2400" spc="-1" strike="noStrike">
              <a:latin typeface="Arial"/>
            </a:endParaRPr>
          </a:p>
        </p:txBody>
      </p:sp>
    </p:spTree>
  </p:cSld>
  <p:timing>
    <p:tnLst>
      <p:par>
        <p:cTn id="11" dur="indefinite" restart="never" nodeType="tmRoot">
          <p:childTnLst>
            <p:seq>
              <p:cTn id="1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CustomShape 1"/>
          <p:cNvSpPr/>
          <p:nvPr/>
        </p:nvSpPr>
        <p:spPr>
          <a:xfrm>
            <a:off x="656640" y="2880000"/>
            <a:ext cx="4772160" cy="3059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program rrr5;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function F( n: integer ): integer;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IF n=1 then F:= 2;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IF n&gt;1 then F:=F(n-1)+5*n*n;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end;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writeln( F(39) ) 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end.</a:t>
            </a:r>
            <a:endParaRPr b="0" lang="ru-RU" sz="2400" spc="-1" strike="noStrike">
              <a:latin typeface="Arial"/>
            </a:endParaRPr>
          </a:p>
        </p:txBody>
      </p:sp>
      <p:sp>
        <p:nvSpPr>
          <p:cNvPr id="120" name="CustomShape 2"/>
          <p:cNvSpPr/>
          <p:nvPr/>
        </p:nvSpPr>
        <p:spPr>
          <a:xfrm>
            <a:off x="2787480" y="642960"/>
            <a:ext cx="6356160" cy="3239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Алгоритм вычисления функции 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</a:t>
            </a:r>
            <a:r>
              <a:rPr b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задан следующими соотношениями: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1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 = 2 при n = 1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	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	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 = F(n–1) + 5n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2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, если n &gt; 1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Чему равно значение функции 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F(39)</a:t>
            </a:r>
            <a:r>
              <a:rPr b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? </a:t>
            </a:r>
            <a:endParaRPr b="0" lang="ru-RU" sz="2400" spc="-1" strike="noStrike">
              <a:latin typeface="Arial"/>
            </a:endParaRPr>
          </a:p>
        </p:txBody>
      </p:sp>
    </p:spTree>
  </p:cSld>
  <p:timing>
    <p:tnLst>
      <p:par>
        <p:cTn id="13" dur="indefinite" restart="never" nodeType="tmRoot">
          <p:childTnLst>
            <p:seq>
              <p:cTn id="14" dur="indefinite" nodeType="mainSeq">
                <p:childTnLst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nodeType="clickEffect" fill="hold" presetClass="entr" presetID="3" presetSubtype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blinds(horizontal)" transition="in">
                                      <p:cBhvr additive="repl">
                                        <p:cTn id="19" dur="20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CustomShape 1"/>
          <p:cNvSpPr/>
          <p:nvPr/>
        </p:nvSpPr>
        <p:spPr>
          <a:xfrm>
            <a:off x="457200" y="274680"/>
            <a:ext cx="8228160" cy="1141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22" name="CustomShape 2"/>
          <p:cNvSpPr/>
          <p:nvPr/>
        </p:nvSpPr>
        <p:spPr>
          <a:xfrm>
            <a:off x="457200" y="1600200"/>
            <a:ext cx="8228160" cy="4524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123" name="CustomShape 3"/>
          <p:cNvSpPr/>
          <p:nvPr/>
        </p:nvSpPr>
        <p:spPr>
          <a:xfrm>
            <a:off x="357120" y="2643120"/>
            <a:ext cx="3714120" cy="2522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program rrr9;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function F( n: integer ): integer;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if n&gt;16 then f:=n-3;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if n&lt;=16 then f:=2*f(n+1)+2*n+3;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end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writeln(F(2)) ;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end.</a:t>
            </a:r>
            <a:endParaRPr b="0" lang="ru-RU" sz="2400" spc="-1" strike="noStrike">
              <a:latin typeface="Arial"/>
            </a:endParaRPr>
          </a:p>
        </p:txBody>
      </p:sp>
      <p:sp>
        <p:nvSpPr>
          <p:cNvPr id="124" name="CustomShape 4"/>
          <p:cNvSpPr/>
          <p:nvPr/>
        </p:nvSpPr>
        <p:spPr>
          <a:xfrm>
            <a:off x="642960" y="571320"/>
            <a:ext cx="7857720" cy="19998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Алгоритм вычисления функции </a:t>
            </a:r>
            <a:r>
              <a:rPr b="0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задан следующими соотношениями: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0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 = n – 3 при n &gt; 16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	</a:t>
            </a:r>
            <a:r>
              <a:rPr b="0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	</a:t>
            </a:r>
            <a:r>
              <a:rPr b="0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 = 2·F(n+1) + 2n + 3, если n </a:t>
            </a:r>
            <a:r>
              <a:rPr b="0" lang="ru-RU" sz="2400" spc="-1" strike="noStrike">
                <a:solidFill>
                  <a:srgbClr val="000000"/>
                </a:solidFill>
                <a:latin typeface="Symbol"/>
                <a:ea typeface="DejaVu Sans"/>
              </a:rPr>
              <a:t></a:t>
            </a:r>
            <a:r>
              <a:rPr b="0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 16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Чему равно значение функции </a:t>
            </a:r>
            <a:r>
              <a:rPr b="0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F(2)</a:t>
            </a:r>
            <a:r>
              <a:rPr b="0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? </a:t>
            </a:r>
            <a:endParaRPr b="0" lang="ru-RU" sz="2400" spc="-1" strike="noStrike">
              <a:latin typeface="Arial"/>
            </a:endParaRPr>
          </a:p>
        </p:txBody>
      </p:sp>
      <p:sp>
        <p:nvSpPr>
          <p:cNvPr id="125" name="CustomShape 5"/>
          <p:cNvSpPr/>
          <p:nvPr/>
        </p:nvSpPr>
        <p:spPr>
          <a:xfrm>
            <a:off x="4072320" y="2714760"/>
            <a:ext cx="5071320" cy="33818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PROGRAM FF6;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FUNCTION F( N: INTEGER): iNTEGER;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VAR A: ARRAY[0..100] of integer; i: integer;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A[1]:=1; A[2]:=1;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For i:=3 to n do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A[i]:=A[i-1]*i-2*A[i-2];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Result := a[n];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END;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begin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writeln (F(6);</a:t>
            </a:r>
            <a:endParaRPr b="0" lang="ru-R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1800" spc="-1" strike="noStrike">
                <a:solidFill>
                  <a:srgbClr val="000000"/>
                </a:solidFill>
                <a:latin typeface="Arial"/>
                <a:ea typeface="DejaVu Sans"/>
              </a:rPr>
              <a:t>END.</a:t>
            </a:r>
            <a:endParaRPr b="0" lang="ru-RU" sz="1800" spc="-1" strike="noStrike">
              <a:latin typeface="Arial"/>
            </a:endParaRPr>
          </a:p>
        </p:txBody>
      </p:sp>
    </p:spTree>
  </p:cSld>
  <p:timing>
    <p:tnLst>
      <p:par>
        <p:cTn id="20" dur="indefinite" restart="never" nodeType="tmRoot">
          <p:childTnLst>
            <p:seq>
              <p:cTn id="21" dur="indefinite" nodeType="mainSeq">
                <p:childTnLst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nodeType="clickEffect" fill="hold" presetClass="entr" presetID="3" presetSubtype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blinds(horizontal)" transition="in">
                                      <p:cBhvr additive="repl">
                                        <p:cTn id="26" dur="20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nodeType="clickEffect" fill="hold" presetClass="entr" presetID="3" presetSubtype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blinds(horizontal)" transition="in">
                                      <p:cBhvr additive="repl">
                                        <p:cTn id="31" dur="20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CustomShape 1"/>
          <p:cNvSpPr/>
          <p:nvPr/>
        </p:nvSpPr>
        <p:spPr>
          <a:xfrm>
            <a:off x="214200" y="3143160"/>
            <a:ext cx="9143640" cy="4504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program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r15;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function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F(n:</a:t>
            </a:r>
            <a:r>
              <a:rPr b="0" lang="ru-RU" sz="2000" spc="-1" strike="noStrike">
                <a:solidFill>
                  <a:srgbClr val="0000ff"/>
                </a:solidFill>
                <a:latin typeface="Courier New"/>
                <a:ea typeface="Courier New"/>
              </a:rPr>
              <a:t>integer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): </a:t>
            </a:r>
            <a:r>
              <a:rPr b="0" lang="ru-RU" sz="2000" spc="-1" strike="noStrike">
                <a:solidFill>
                  <a:srgbClr val="0000ff"/>
                </a:solidFill>
                <a:latin typeface="Courier New"/>
                <a:ea typeface="Courier New"/>
              </a:rPr>
              <a:t>integer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DejaVu Sans"/>
              </a:rPr>
              <a:t>begin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If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n&lt;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5 </a:t>
            </a: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then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F:=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1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+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2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*n;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If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(n </a:t>
            </a: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mod 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3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=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0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)</a:t>
            </a: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and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(n&gt;=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5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) </a:t>
            </a: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then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f:=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2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*(n+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1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)*f(n-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2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</a:t>
            </a: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If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(n </a:t>
            </a: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mod 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3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&lt;&gt;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0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)</a:t>
            </a: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and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(n&gt;=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5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) </a:t>
            </a: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then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f:=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2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*n+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1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+f(n-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1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)+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2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*f(n-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2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end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; 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DejaVu Sans"/>
              </a:rPr>
              <a:t>begin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  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writeln (F(</a:t>
            </a:r>
            <a:r>
              <a:rPr b="0" lang="ru-RU" sz="2000" spc="-1" strike="noStrike">
                <a:solidFill>
                  <a:srgbClr val="006400"/>
                </a:solidFill>
                <a:latin typeface="Courier New"/>
                <a:ea typeface="Courier New"/>
              </a:rPr>
              <a:t>15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));</a:t>
            </a:r>
            <a:endParaRPr b="0" lang="ru-RU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end</a:t>
            </a:r>
            <a:r>
              <a:rPr b="0" lang="ru-RU" sz="2000" spc="-1" strike="noStrike">
                <a:solidFill>
                  <a:srgbClr val="000000"/>
                </a:solidFill>
                <a:latin typeface="Courier New"/>
                <a:ea typeface="Courier New"/>
              </a:rPr>
              <a:t>.</a:t>
            </a:r>
            <a:endParaRPr b="0" lang="ru-RU" sz="2000" spc="-1" strike="noStrike">
              <a:latin typeface="Arial"/>
            </a:endParaRPr>
          </a:p>
        </p:txBody>
      </p:sp>
      <p:sp>
        <p:nvSpPr>
          <p:cNvPr id="127" name="CustomShape 2"/>
          <p:cNvSpPr/>
          <p:nvPr/>
        </p:nvSpPr>
        <p:spPr>
          <a:xfrm>
            <a:off x="0" y="642960"/>
            <a:ext cx="8786520" cy="4139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Алгоритм вычисления функции 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</a:t>
            </a:r>
            <a:r>
              <a:rPr b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задан следующими соотношениями: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1" i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	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 = 1+2n при n &lt; 5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	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	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 = 2·(n + 1)·F(n–2), если n делится на 3,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	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	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F(n) = 2·n + 1 + F(n–1) + 2·F(n–2), если n не делится на 3.</a:t>
            </a:r>
            <a:r>
              <a:rPr b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 Чему равно значение функции </a:t>
            </a:r>
            <a:r>
              <a:rPr b="1" lang="ru-RU" sz="2400" spc="-1" strike="noStrike">
                <a:solidFill>
                  <a:srgbClr val="000000"/>
                </a:solidFill>
                <a:latin typeface="Times New Roman"/>
                <a:ea typeface="DejaVu Sans"/>
              </a:rPr>
              <a:t>F(15)</a:t>
            </a:r>
            <a:r>
              <a:rPr b="1" lang="ru-RU" sz="2400" spc="-1" strike="noStrike">
                <a:solidFill>
                  <a:srgbClr val="000000"/>
                </a:solidFill>
                <a:latin typeface="Arial"/>
                <a:ea typeface="DejaVu Sans"/>
              </a:rPr>
              <a:t>?</a:t>
            </a:r>
            <a:endParaRPr b="0" lang="ru-RU" sz="2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ru-RU" sz="2400" spc="-1" strike="noStrike">
              <a:latin typeface="Arial"/>
            </a:endParaRPr>
          </a:p>
        </p:txBody>
      </p:sp>
    </p:spTree>
  </p:cSld>
  <p:timing>
    <p:tnLst>
      <p:par>
        <p:cTn id="32" dur="indefinite" restart="never" nodeType="tmRoot">
          <p:childTnLst>
            <p:seq>
              <p:cTn id="33" dur="indefinite" nodeType="mainSeq">
                <p:childTnLst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nodeType="clickEffect" fill="hold" presetClass="entr" presetID="3" presetSubtype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blinds(horizontal)" transition="in">
                                      <p:cBhvr additive="repl">
                                        <p:cTn id="38" dur="2000"/>
                                        <p:tgtEl>
                                          <p:spTgt spid="1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573</TotalTime>
  <Application>LibreOffice/6.0.1.1$Windows_x86 LibreOffice_project/60bfb1526849283ce2491346ed2aa51c465abfe6</Application>
  <Words>1228</Words>
  <Paragraphs>210</Paragraphs>
  <Company>Reanimator Extreme Edition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2021-01-15T05:06:23Z</dcterms:created>
  <dc:creator>Денис</dc:creator>
  <dc:description/>
  <dc:language>ru-RU</dc:language>
  <cp:lastModifiedBy/>
  <dcterms:modified xsi:type="dcterms:W3CDTF">2021-01-21T08:57:25Z</dcterms:modified>
  <cp:revision>54</cp:revision>
  <dc:subject/>
  <dc:title>Слайд 1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12.0000</vt:lpwstr>
  </property>
  <property fmtid="{D5CDD505-2E9C-101B-9397-08002B2CF9AE}" pid="3" name="Company">
    <vt:lpwstr>Reanimator Extreme Edition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MMClips">
    <vt:i4>0</vt:i4>
  </property>
  <property fmtid="{D5CDD505-2E9C-101B-9397-08002B2CF9AE}" pid="8" name="Notes">
    <vt:i4>0</vt:i4>
  </property>
  <property fmtid="{D5CDD505-2E9C-101B-9397-08002B2CF9AE}" pid="9" name="PresentationFormat">
    <vt:lpwstr>Экран (4:3)</vt:lpwstr>
  </property>
  <property fmtid="{D5CDD505-2E9C-101B-9397-08002B2CF9AE}" pid="10" name="ScaleCrop">
    <vt:bool>0</vt:bool>
  </property>
  <property fmtid="{D5CDD505-2E9C-101B-9397-08002B2CF9AE}" pid="11" name="ShareDoc">
    <vt:bool>0</vt:bool>
  </property>
  <property fmtid="{D5CDD505-2E9C-101B-9397-08002B2CF9AE}" pid="12" name="Slides">
    <vt:i4>15</vt:i4>
  </property>
</Properties>
</file>